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2" r:id="rId5"/>
    <p:sldId id="263" r:id="rId6"/>
    <p:sldId id="261" r:id="rId7"/>
    <p:sldId id="260" r:id="rId8"/>
    <p:sldId id="259" r:id="rId9"/>
    <p:sldId id="265" r:id="rId10"/>
    <p:sldId id="258"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204864"/>
            <a:ext cx="8784976" cy="2240613"/>
          </a:xfrm>
          <a:prstGeom prst="rect">
            <a:avLst/>
          </a:prstGeom>
        </p:spPr>
        <p:txBody>
          <a:bodyPr wrap="square">
            <a:spAutoFit/>
          </a:bodyPr>
          <a:lstStyle/>
          <a:p>
            <a:pPr>
              <a:lnSpc>
                <a:spcPct val="115000"/>
              </a:lnSpc>
              <a:spcAft>
                <a:spcPts val="1000"/>
              </a:spcAft>
              <a:tabLst>
                <a:tab pos="1123950" algn="l"/>
              </a:tabLst>
            </a:pPr>
            <a:r>
              <a:rPr lang="ru-RU" sz="2800" b="1" dirty="0" smtClean="0">
                <a:latin typeface="Times New Roman"/>
                <a:ea typeface="Calibri"/>
                <a:cs typeface="Times New Roman"/>
              </a:rPr>
              <a:t>                         </a:t>
            </a:r>
            <a:r>
              <a:rPr lang="ru-RU" sz="2800" b="1" dirty="0" smtClean="0">
                <a:solidFill>
                  <a:srgbClr val="002060"/>
                </a:solidFill>
                <a:effectLst>
                  <a:outerShdw blurRad="38100" dist="38100" dir="2700000" algn="tl">
                    <a:srgbClr val="000000">
                      <a:alpha val="43137"/>
                    </a:srgbClr>
                  </a:outerShdw>
                </a:effectLst>
                <a:latin typeface="Times New Roman"/>
                <a:ea typeface="Calibri"/>
                <a:cs typeface="Times New Roman"/>
              </a:rPr>
              <a:t>  </a:t>
            </a:r>
            <a:r>
              <a:rPr lang="ru-RU" sz="2800" b="1" dirty="0" smtClean="0">
                <a:solidFill>
                  <a:srgbClr val="002060"/>
                </a:solidFill>
                <a:effectLst>
                  <a:outerShdw blurRad="38100" dist="38100" dir="2700000" algn="tl">
                    <a:srgbClr val="000000">
                      <a:alpha val="43137"/>
                    </a:srgbClr>
                  </a:outerShdw>
                </a:effectLst>
                <a:latin typeface="Times New Roman"/>
                <a:ea typeface="Calibri"/>
                <a:cs typeface="Times New Roman"/>
              </a:rPr>
              <a:t>           Программа</a:t>
            </a:r>
            <a:endParaRPr lang="ru-RU" sz="2800" dirty="0">
              <a:solidFill>
                <a:srgbClr val="002060"/>
              </a:solidFill>
              <a:effectLst>
                <a:outerShdw blurRad="38100" dist="38100" dir="2700000" algn="tl">
                  <a:srgbClr val="000000">
                    <a:alpha val="43137"/>
                  </a:srgbClr>
                </a:outerShdw>
              </a:effectLst>
              <a:ea typeface="Calibri"/>
              <a:cs typeface="Times New Roman"/>
            </a:endParaRPr>
          </a:p>
          <a:p>
            <a:pPr>
              <a:lnSpc>
                <a:spcPct val="115000"/>
              </a:lnSpc>
              <a:spcAft>
                <a:spcPts val="1000"/>
              </a:spcAft>
              <a:tabLst>
                <a:tab pos="1123950" algn="l"/>
              </a:tabLst>
            </a:pPr>
            <a:r>
              <a:rPr lang="ru-RU" sz="2800" b="1" dirty="0">
                <a:solidFill>
                  <a:srgbClr val="002060"/>
                </a:solidFill>
                <a:effectLst>
                  <a:outerShdw blurRad="38100" dist="38100" dir="2700000" algn="tl">
                    <a:srgbClr val="000000">
                      <a:alpha val="43137"/>
                    </a:srgbClr>
                  </a:outerShdw>
                </a:effectLst>
                <a:latin typeface="Times New Roman"/>
                <a:ea typeface="Calibri"/>
                <a:cs typeface="Times New Roman"/>
              </a:rPr>
              <a:t>  для детей старшего дошкольного возраста (5-7 лет)</a:t>
            </a:r>
            <a:endParaRPr lang="ru-RU" sz="2800" dirty="0">
              <a:solidFill>
                <a:srgbClr val="002060"/>
              </a:solidFill>
              <a:effectLst>
                <a:outerShdw blurRad="38100" dist="38100" dir="2700000" algn="tl">
                  <a:srgbClr val="000000">
                    <a:alpha val="43137"/>
                  </a:srgbClr>
                </a:outerShdw>
              </a:effectLst>
              <a:ea typeface="Calibri"/>
              <a:cs typeface="Times New Roman"/>
            </a:endParaRPr>
          </a:p>
          <a:p>
            <a:pPr>
              <a:lnSpc>
                <a:spcPct val="115000"/>
              </a:lnSpc>
              <a:spcAft>
                <a:spcPts val="1000"/>
              </a:spcAft>
              <a:tabLst>
                <a:tab pos="1123950" algn="l"/>
              </a:tabLst>
            </a:pPr>
            <a:r>
              <a:rPr lang="ru-RU" sz="2800" b="1" dirty="0">
                <a:solidFill>
                  <a:srgbClr val="002060"/>
                </a:solidFill>
                <a:effectLst>
                  <a:outerShdw blurRad="38100" dist="38100" dir="2700000" algn="tl">
                    <a:srgbClr val="000000">
                      <a:alpha val="43137"/>
                    </a:srgbClr>
                  </a:outerShdw>
                </a:effectLst>
                <a:latin typeface="Times New Roman"/>
                <a:ea typeface="Calibri"/>
                <a:cs typeface="Times New Roman"/>
              </a:rPr>
              <a:t>                          </a:t>
            </a:r>
            <a:r>
              <a:rPr lang="ru-RU" sz="2800" b="1" dirty="0" smtClean="0">
                <a:solidFill>
                  <a:srgbClr val="002060"/>
                </a:solidFill>
                <a:effectLst>
                  <a:outerShdw blurRad="38100" dist="38100" dir="2700000" algn="tl">
                    <a:srgbClr val="000000">
                      <a:alpha val="43137"/>
                    </a:srgbClr>
                  </a:outerShdw>
                </a:effectLst>
                <a:latin typeface="Times New Roman"/>
                <a:ea typeface="Calibri"/>
                <a:cs typeface="Times New Roman"/>
              </a:rPr>
              <a:t>  </a:t>
            </a:r>
            <a:r>
              <a:rPr lang="ru-RU" sz="2800" b="1" dirty="0" smtClean="0">
                <a:solidFill>
                  <a:srgbClr val="002060"/>
                </a:solidFill>
                <a:effectLst>
                  <a:outerShdw blurRad="38100" dist="38100" dir="2700000" algn="tl">
                    <a:srgbClr val="000000">
                      <a:alpha val="43137"/>
                    </a:srgbClr>
                  </a:outerShdw>
                </a:effectLst>
                <a:latin typeface="Times New Roman"/>
                <a:ea typeface="Calibri"/>
                <a:cs typeface="Times New Roman"/>
              </a:rPr>
              <a:t>                   </a:t>
            </a:r>
            <a:r>
              <a:rPr lang="ru-RU" sz="2800" b="1" dirty="0">
                <a:solidFill>
                  <a:srgbClr val="002060"/>
                </a:solidFill>
                <a:effectLst>
                  <a:outerShdw blurRad="38100" dist="38100" dir="2700000" algn="tl">
                    <a:srgbClr val="000000">
                      <a:alpha val="43137"/>
                    </a:srgbClr>
                  </a:outerShdw>
                </a:effectLst>
                <a:latin typeface="Times New Roman"/>
                <a:ea typeface="Calibri"/>
                <a:cs typeface="Times New Roman"/>
              </a:rPr>
              <a:t>«Школа мяча» </a:t>
            </a:r>
            <a:endParaRPr lang="ru-RU" sz="2800" dirty="0">
              <a:solidFill>
                <a:srgbClr val="002060"/>
              </a:solidFill>
              <a:effectLst>
                <a:outerShdw blurRad="38100" dist="38100" dir="2700000" algn="tl">
                  <a:srgbClr val="000000">
                    <a:alpha val="43137"/>
                  </a:srgbClr>
                </a:outerShdw>
              </a:effectLst>
              <a:ea typeface="Calibri"/>
              <a:cs typeface="Times New Roman"/>
            </a:endParaRPr>
          </a:p>
          <a:p>
            <a:r>
              <a:rPr lang="ru-RU" b="1" dirty="0">
                <a:solidFill>
                  <a:srgbClr val="002060"/>
                </a:solidFill>
                <a:effectLst>
                  <a:outerShdw blurRad="38100" dist="38100" dir="2700000" algn="tl">
                    <a:srgbClr val="000000">
                      <a:alpha val="43137"/>
                    </a:srgbClr>
                  </a:outerShdw>
                </a:effectLst>
                <a:latin typeface="Times New Roman"/>
                <a:ea typeface="Calibri"/>
              </a:rPr>
              <a:t>                                </a:t>
            </a:r>
            <a:r>
              <a:rPr lang="ru-RU" b="1" dirty="0" smtClean="0">
                <a:solidFill>
                  <a:srgbClr val="002060"/>
                </a:solidFill>
                <a:effectLst>
                  <a:outerShdw blurRad="38100" dist="38100" dir="2700000" algn="tl">
                    <a:srgbClr val="000000">
                      <a:alpha val="43137"/>
                    </a:srgbClr>
                  </a:outerShdw>
                </a:effectLst>
                <a:latin typeface="Times New Roman"/>
                <a:ea typeface="Calibri"/>
              </a:rPr>
              <a:t>            </a:t>
            </a:r>
            <a:r>
              <a:rPr lang="ru-RU" b="1" dirty="0" smtClean="0">
                <a:solidFill>
                  <a:srgbClr val="002060"/>
                </a:solidFill>
                <a:effectLst>
                  <a:outerShdw blurRad="38100" dist="38100" dir="2700000" algn="tl">
                    <a:srgbClr val="000000">
                      <a:alpha val="43137"/>
                    </a:srgbClr>
                  </a:outerShdw>
                </a:effectLst>
                <a:latin typeface="Times New Roman"/>
                <a:ea typeface="Calibri"/>
              </a:rPr>
              <a:t>                                   </a:t>
            </a:r>
            <a:r>
              <a:rPr lang="ru-RU" dirty="0" smtClean="0">
                <a:solidFill>
                  <a:srgbClr val="002060"/>
                </a:solidFill>
                <a:effectLst>
                  <a:outerShdw blurRad="38100" dist="38100" dir="2700000" algn="tl">
                    <a:srgbClr val="000000">
                      <a:alpha val="43137"/>
                    </a:srgbClr>
                  </a:outerShdw>
                </a:effectLst>
                <a:latin typeface="Times New Roman"/>
                <a:ea typeface="Calibri"/>
              </a:rPr>
              <a:t>Срок </a:t>
            </a:r>
            <a:r>
              <a:rPr lang="ru-RU" dirty="0">
                <a:solidFill>
                  <a:srgbClr val="002060"/>
                </a:solidFill>
                <a:effectLst>
                  <a:outerShdw blurRad="38100" dist="38100" dir="2700000" algn="tl">
                    <a:srgbClr val="000000">
                      <a:alpha val="43137"/>
                    </a:srgbClr>
                  </a:outerShdw>
                </a:effectLst>
                <a:latin typeface="Times New Roman"/>
                <a:ea typeface="Calibri"/>
              </a:rPr>
              <a:t>реализации 2 года</a:t>
            </a:r>
            <a:endParaRPr lang="ru-RU" dirty="0">
              <a:solidFill>
                <a:srgbClr val="002060"/>
              </a:solidFill>
              <a:effectLst>
                <a:outerShdw blurRad="38100" dist="38100" dir="2700000" algn="tl">
                  <a:srgbClr val="000000">
                    <a:alpha val="43137"/>
                  </a:srgbClr>
                </a:outerShdw>
              </a:effectLst>
            </a:endParaRPr>
          </a:p>
        </p:txBody>
      </p:sp>
      <p:sp>
        <p:nvSpPr>
          <p:cNvPr id="5" name="Прямоугольник 4"/>
          <p:cNvSpPr/>
          <p:nvPr/>
        </p:nvSpPr>
        <p:spPr>
          <a:xfrm>
            <a:off x="107504" y="1"/>
            <a:ext cx="8928992" cy="2298065"/>
          </a:xfrm>
          <a:prstGeom prst="rect">
            <a:avLst/>
          </a:prstGeom>
        </p:spPr>
        <p:txBody>
          <a:bodyPr wrap="square">
            <a:spAutoFit/>
          </a:bodyPr>
          <a:lstStyle/>
          <a:p>
            <a:pPr lvl="0" indent="228600" algn="ctr">
              <a:lnSpc>
                <a:spcPct val="150000"/>
              </a:lnSpc>
            </a:pPr>
            <a:r>
              <a:rPr lang="ru-RU" b="1" dirty="0">
                <a:solidFill>
                  <a:srgbClr val="17365D"/>
                </a:solidFill>
                <a:latin typeface="Times New Roman"/>
                <a:ea typeface="Calibri"/>
                <a:cs typeface="Times New Roman"/>
              </a:rPr>
              <a:t>Муниципальное бюджетное дошкольное образовательное учреждение</a:t>
            </a:r>
            <a:endParaRPr lang="ru-RU" sz="1600" dirty="0">
              <a:solidFill>
                <a:prstClr val="black"/>
              </a:solidFill>
              <a:ea typeface="Calibri"/>
              <a:cs typeface="Times New Roman"/>
            </a:endParaRPr>
          </a:p>
          <a:p>
            <a:pPr lvl="0" indent="228600" algn="ctr">
              <a:lnSpc>
                <a:spcPct val="150000"/>
              </a:lnSpc>
            </a:pPr>
            <a:r>
              <a:rPr lang="ru-RU" b="1" dirty="0">
                <a:solidFill>
                  <a:srgbClr val="17365D"/>
                </a:solidFill>
                <a:latin typeface="Times New Roman"/>
                <a:ea typeface="Calibri"/>
                <a:cs typeface="Times New Roman"/>
              </a:rPr>
              <a:t>Детский сад «Колобок</a:t>
            </a:r>
            <a:r>
              <a:rPr lang="ru-RU" b="1" dirty="0" smtClean="0">
                <a:solidFill>
                  <a:srgbClr val="17365D"/>
                </a:solidFill>
                <a:latin typeface="Times New Roman"/>
                <a:ea typeface="Calibri"/>
                <a:cs typeface="Times New Roman"/>
              </a:rPr>
              <a:t>»,</a:t>
            </a:r>
            <a:r>
              <a:rPr lang="ru-RU" sz="1600" dirty="0" smtClean="0">
                <a:solidFill>
                  <a:prstClr val="black"/>
                </a:solidFill>
                <a:ea typeface="Calibri"/>
                <a:cs typeface="Times New Roman"/>
              </a:rPr>
              <a:t> </a:t>
            </a:r>
            <a:r>
              <a:rPr lang="ru-RU" b="1" dirty="0" smtClean="0">
                <a:solidFill>
                  <a:srgbClr val="17365D"/>
                </a:solidFill>
                <a:latin typeface="Times New Roman"/>
                <a:ea typeface="Calibri"/>
                <a:cs typeface="Times New Roman"/>
              </a:rPr>
              <a:t>г</a:t>
            </a:r>
            <a:r>
              <a:rPr lang="ru-RU" b="1" dirty="0">
                <a:solidFill>
                  <a:srgbClr val="17365D"/>
                </a:solidFill>
                <a:latin typeface="Times New Roman"/>
                <a:ea typeface="Calibri"/>
                <a:cs typeface="Times New Roman"/>
              </a:rPr>
              <a:t>. Петухово, Курганской области, ул. 9 Мая, д. 12,</a:t>
            </a:r>
            <a:endParaRPr lang="ru-RU" sz="1600" dirty="0">
              <a:solidFill>
                <a:prstClr val="black"/>
              </a:solidFill>
              <a:ea typeface="Calibri"/>
              <a:cs typeface="Times New Roman"/>
            </a:endParaRPr>
          </a:p>
          <a:p>
            <a:pPr lvl="0" algn="ctr">
              <a:lnSpc>
                <a:spcPct val="150000"/>
              </a:lnSpc>
              <a:spcAft>
                <a:spcPts val="1000"/>
              </a:spcAft>
            </a:pPr>
            <a:r>
              <a:rPr lang="ru-RU" b="1" dirty="0">
                <a:solidFill>
                  <a:srgbClr val="17365D"/>
                </a:solidFill>
                <a:latin typeface="Times New Roman"/>
                <a:ea typeface="Calibri"/>
                <a:cs typeface="Times New Roman"/>
              </a:rPr>
              <a:t>тел</a:t>
            </a:r>
            <a:r>
              <a:rPr lang="en-US" b="1" dirty="0">
                <a:solidFill>
                  <a:srgbClr val="17365D"/>
                </a:solidFill>
                <a:latin typeface="Times New Roman"/>
                <a:ea typeface="Calibri"/>
                <a:cs typeface="Times New Roman"/>
              </a:rPr>
              <a:t>. 8 (35235) 2-40-03, email: </a:t>
            </a:r>
            <a:r>
              <a:rPr lang="en-US" b="1" u="sng" dirty="0" smtClean="0">
                <a:solidFill>
                  <a:srgbClr val="17365D"/>
                </a:solidFill>
                <a:latin typeface="Times New Roman"/>
                <a:ea typeface="Calibri"/>
                <a:cs typeface="Times New Roman"/>
              </a:rPr>
              <a:t>mdou_kolobok1@mail.ru</a:t>
            </a:r>
            <a:endParaRPr lang="ru-RU" sz="1600" dirty="0">
              <a:solidFill>
                <a:prstClr val="black"/>
              </a:solidFill>
              <a:ea typeface="Calibri"/>
              <a:cs typeface="Times New Roman"/>
            </a:endParaRPr>
          </a:p>
          <a:p>
            <a:pPr lvl="0" algn="just">
              <a:lnSpc>
                <a:spcPct val="150000"/>
              </a:lnSpc>
              <a:tabLst>
                <a:tab pos="2847975" algn="l"/>
              </a:tabLst>
            </a:pPr>
            <a:r>
              <a:rPr lang="ru-RU" b="1" dirty="0">
                <a:solidFill>
                  <a:srgbClr val="17365D"/>
                </a:solidFill>
                <a:latin typeface="Times New Roman"/>
                <a:ea typeface="Times New Roman"/>
                <a:cs typeface="Times New Roman"/>
              </a:rPr>
              <a:t>                               Конкурс: «Выставка – ярмарка методических идей»</a:t>
            </a:r>
            <a:endParaRPr lang="ru-RU" dirty="0">
              <a:solidFill>
                <a:prstClr val="black"/>
              </a:solidFill>
              <a:ea typeface="Calibri"/>
              <a:cs typeface="Times New Roman"/>
            </a:endParaRPr>
          </a:p>
          <a:p>
            <a:pPr lvl="0" algn="just">
              <a:lnSpc>
                <a:spcPct val="150000"/>
              </a:lnSpc>
              <a:tabLst>
                <a:tab pos="2847975" algn="l"/>
              </a:tabLst>
            </a:pPr>
            <a:r>
              <a:rPr lang="ru-RU" b="1" dirty="0">
                <a:solidFill>
                  <a:srgbClr val="17365D"/>
                </a:solidFill>
                <a:latin typeface="Times New Roman"/>
                <a:ea typeface="Times New Roman"/>
                <a:cs typeface="Times New Roman"/>
              </a:rPr>
              <a:t>                               Номинация: «Тропинка здоровья»</a:t>
            </a:r>
          </a:p>
        </p:txBody>
      </p:sp>
      <p:sp>
        <p:nvSpPr>
          <p:cNvPr id="6" name="Прямоугольник 5"/>
          <p:cNvSpPr/>
          <p:nvPr/>
        </p:nvSpPr>
        <p:spPr>
          <a:xfrm>
            <a:off x="1907704" y="5093549"/>
            <a:ext cx="6984776" cy="1751249"/>
          </a:xfrm>
          <a:prstGeom prst="rect">
            <a:avLst/>
          </a:prstGeom>
        </p:spPr>
        <p:txBody>
          <a:bodyPr wrap="square">
            <a:spAutoFit/>
          </a:bodyPr>
          <a:lstStyle/>
          <a:p>
            <a:pPr>
              <a:lnSpc>
                <a:spcPct val="115000"/>
              </a:lnSpc>
              <a:spcAft>
                <a:spcPts val="1000"/>
              </a:spcAft>
              <a:tabLst>
                <a:tab pos="1162050" algn="l"/>
                <a:tab pos="2066925" algn="l"/>
              </a:tabLst>
            </a:pPr>
            <a:r>
              <a:rPr lang="ru-RU" dirty="0">
                <a:solidFill>
                  <a:srgbClr val="002060"/>
                </a:solidFill>
                <a:latin typeface="Times New Roman"/>
                <a:ea typeface="Calibri"/>
                <a:cs typeface="Times New Roman"/>
              </a:rPr>
              <a:t> </a:t>
            </a:r>
            <a:r>
              <a:rPr lang="ru-RU" dirty="0" smtClean="0">
                <a:solidFill>
                  <a:srgbClr val="002060"/>
                </a:solidFill>
                <a:latin typeface="Times New Roman"/>
                <a:ea typeface="Calibri"/>
                <a:cs typeface="Times New Roman"/>
              </a:rPr>
              <a:t>                                                     Автор программы:</a:t>
            </a:r>
            <a:endParaRPr lang="ru-RU" sz="1200" dirty="0" smtClean="0">
              <a:solidFill>
                <a:srgbClr val="002060"/>
              </a:solidFill>
              <a:ea typeface="Calibri"/>
              <a:cs typeface="Times New Roman"/>
            </a:endParaRPr>
          </a:p>
          <a:p>
            <a:pPr>
              <a:lnSpc>
                <a:spcPct val="115000"/>
              </a:lnSpc>
              <a:spcAft>
                <a:spcPts val="1000"/>
              </a:spcAft>
              <a:tabLst>
                <a:tab pos="1162050" algn="l"/>
                <a:tab pos="2066925" algn="l"/>
              </a:tabLst>
            </a:pPr>
            <a:r>
              <a:rPr lang="ru-RU" dirty="0" smtClean="0">
                <a:solidFill>
                  <a:srgbClr val="002060"/>
                </a:solidFill>
                <a:latin typeface="Times New Roman"/>
                <a:ea typeface="Calibri"/>
                <a:cs typeface="Times New Roman"/>
              </a:rPr>
              <a:t>                                                      воспитатель </a:t>
            </a:r>
            <a:r>
              <a:rPr lang="ru-RU" dirty="0">
                <a:solidFill>
                  <a:srgbClr val="002060"/>
                </a:solidFill>
                <a:latin typeface="Times New Roman"/>
                <a:ea typeface="Calibri"/>
                <a:cs typeface="Times New Roman"/>
              </a:rPr>
              <a:t>по физической культуре</a:t>
            </a:r>
            <a:endParaRPr lang="ru-RU" sz="1200" dirty="0">
              <a:solidFill>
                <a:srgbClr val="002060"/>
              </a:solidFill>
              <a:ea typeface="Calibri"/>
              <a:cs typeface="Times New Roman"/>
            </a:endParaRPr>
          </a:p>
          <a:p>
            <a:pPr>
              <a:lnSpc>
                <a:spcPct val="115000"/>
              </a:lnSpc>
              <a:spcAft>
                <a:spcPts val="1000"/>
              </a:spcAft>
              <a:tabLst>
                <a:tab pos="2066925" algn="l"/>
              </a:tabLst>
            </a:pPr>
            <a:r>
              <a:rPr lang="ru-RU" dirty="0" smtClean="0">
                <a:solidFill>
                  <a:srgbClr val="002060"/>
                </a:solidFill>
                <a:latin typeface="Times New Roman"/>
                <a:ea typeface="Calibri"/>
                <a:cs typeface="Times New Roman"/>
              </a:rPr>
              <a:t>                                                      Щербакова  </a:t>
            </a:r>
            <a:r>
              <a:rPr lang="ru-RU" dirty="0">
                <a:solidFill>
                  <a:srgbClr val="002060"/>
                </a:solidFill>
                <a:latin typeface="Times New Roman"/>
                <a:ea typeface="Calibri"/>
                <a:cs typeface="Times New Roman"/>
              </a:rPr>
              <a:t>Е. Н.</a:t>
            </a:r>
            <a:endParaRPr lang="ru-RU" sz="1200" dirty="0">
              <a:solidFill>
                <a:srgbClr val="002060"/>
              </a:solidFill>
              <a:ea typeface="Calibri"/>
              <a:cs typeface="Times New Roman"/>
            </a:endParaRPr>
          </a:p>
          <a:p>
            <a:pPr>
              <a:lnSpc>
                <a:spcPct val="115000"/>
              </a:lnSpc>
              <a:spcAft>
                <a:spcPts val="1000"/>
              </a:spcAft>
              <a:tabLst>
                <a:tab pos="2066925" algn="l"/>
              </a:tabLst>
            </a:pPr>
            <a:r>
              <a:rPr lang="ru-RU" dirty="0">
                <a:latin typeface="Times New Roman"/>
                <a:ea typeface="Calibri"/>
                <a:cs typeface="Times New Roman"/>
              </a:rPr>
              <a:t> </a:t>
            </a:r>
            <a:endParaRPr lang="ru-RU" sz="1200" dirty="0">
              <a:ea typeface="Calibri"/>
              <a:cs typeface="Times New Roman"/>
            </a:endParaRPr>
          </a:p>
        </p:txBody>
      </p:sp>
      <p:pic>
        <p:nvPicPr>
          <p:cNvPr id="7" name="Picture 2" descr="C:\Users\Владимир\Desktop\фото осенины\SDC173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914" y="3569015"/>
            <a:ext cx="4147053" cy="3049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7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3"/>
            <a:ext cx="5544616" cy="4120102"/>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Ожидаемые результаты и способы определения их результативности </a:t>
            </a:r>
            <a:endParaRPr lang="ru-RU" sz="1600" dirty="0">
              <a:ea typeface="Calibri"/>
              <a:cs typeface="Times New Roman"/>
            </a:endParaRPr>
          </a:p>
          <a:p>
            <a:pPr>
              <a:lnSpc>
                <a:spcPct val="115000"/>
              </a:lnSpc>
              <a:spcAft>
                <a:spcPts val="0"/>
              </a:spcAft>
            </a:pPr>
            <a:r>
              <a:rPr lang="ru-RU" b="1" dirty="0">
                <a:solidFill>
                  <a:srgbClr val="000000"/>
                </a:solidFill>
                <a:latin typeface="Times New Roman"/>
                <a:ea typeface="Calibri"/>
                <a:cs typeface="Times New Roman"/>
              </a:rPr>
              <a:t>Задачи первого года обучения (5-6лет)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1. Формирование двигательных навыков у детей, умения работать в команде. </a:t>
            </a:r>
            <a:endParaRPr lang="ru-RU" sz="1600" dirty="0">
              <a:ea typeface="Calibri"/>
              <a:cs typeface="Times New Roman"/>
            </a:endParaRPr>
          </a:p>
          <a:p>
            <a:pPr>
              <a:lnSpc>
                <a:spcPct val="115000"/>
              </a:lnSpc>
              <a:spcAft>
                <a:spcPts val="820"/>
              </a:spcAft>
            </a:pPr>
            <a:r>
              <a:rPr lang="ru-RU" dirty="0">
                <a:solidFill>
                  <a:srgbClr val="000000"/>
                </a:solidFill>
                <a:latin typeface="Times New Roman"/>
                <a:ea typeface="Calibri"/>
                <a:cs typeface="Times New Roman"/>
              </a:rPr>
              <a:t>2. Развитие точности и координации движений, пространственной ориентировки, зрительной и слуховой ориентации. </a:t>
            </a:r>
            <a:endParaRPr lang="ru-RU" sz="1600" dirty="0">
              <a:ea typeface="Calibri"/>
              <a:cs typeface="Times New Roman"/>
            </a:endParaRPr>
          </a:p>
          <a:p>
            <a:pPr>
              <a:lnSpc>
                <a:spcPct val="115000"/>
              </a:lnSpc>
              <a:spcAft>
                <a:spcPts val="820"/>
              </a:spcAft>
            </a:pPr>
            <a:r>
              <a:rPr lang="ru-RU" dirty="0">
                <a:solidFill>
                  <a:srgbClr val="000000"/>
                </a:solidFill>
                <a:latin typeface="Times New Roman"/>
                <a:ea typeface="Calibri"/>
                <a:cs typeface="Times New Roman"/>
              </a:rPr>
              <a:t>3. Развитие физических качеств ребёнка.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4. Воспитание положительных нравственно-волевых черт детей, умение принимать быстрые, разумные решения, соблюдение правил игры и поведения. </a:t>
            </a:r>
            <a:endParaRPr lang="ru-RU" sz="1600" dirty="0">
              <a:ea typeface="Calibri"/>
              <a:cs typeface="Times New Roman"/>
            </a:endParaRPr>
          </a:p>
        </p:txBody>
      </p:sp>
      <p:sp>
        <p:nvSpPr>
          <p:cNvPr id="3" name="Прямоугольник 2"/>
          <p:cNvSpPr/>
          <p:nvPr/>
        </p:nvSpPr>
        <p:spPr>
          <a:xfrm>
            <a:off x="179512" y="4236734"/>
            <a:ext cx="5400600" cy="2311402"/>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К концу года дети должны знать: </a:t>
            </a:r>
            <a:endParaRPr lang="ru-RU" sz="1600" dirty="0">
              <a:ea typeface="Calibri"/>
              <a:cs typeface="Times New Roman"/>
            </a:endParaRPr>
          </a:p>
          <a:p>
            <a:pPr>
              <a:lnSpc>
                <a:spcPct val="115000"/>
              </a:lnSpc>
              <a:spcAft>
                <a:spcPts val="835"/>
              </a:spcAft>
            </a:pPr>
            <a:r>
              <a:rPr lang="ru-RU" dirty="0">
                <a:solidFill>
                  <a:srgbClr val="000000"/>
                </a:solidFill>
                <a:latin typeface="Times New Roman"/>
                <a:ea typeface="Calibri"/>
                <a:cs typeface="Times New Roman"/>
              </a:rPr>
              <a:t>1. спортивные игры с мячом; </a:t>
            </a:r>
            <a:endParaRPr lang="ru-RU" sz="1600" dirty="0">
              <a:ea typeface="Calibri"/>
              <a:cs typeface="Times New Roman"/>
            </a:endParaRPr>
          </a:p>
          <a:p>
            <a:pPr>
              <a:lnSpc>
                <a:spcPct val="115000"/>
              </a:lnSpc>
              <a:spcAft>
                <a:spcPts val="835"/>
              </a:spcAft>
            </a:pPr>
            <a:r>
              <a:rPr lang="ru-RU" dirty="0">
                <a:solidFill>
                  <a:srgbClr val="000000"/>
                </a:solidFill>
                <a:latin typeface="Times New Roman"/>
                <a:ea typeface="Calibri"/>
                <a:cs typeface="Times New Roman"/>
              </a:rPr>
              <a:t>2. разновидность спортивных игр; </a:t>
            </a:r>
            <a:endParaRPr lang="ru-RU" sz="1600" dirty="0">
              <a:ea typeface="Calibri"/>
              <a:cs typeface="Times New Roman"/>
            </a:endParaRPr>
          </a:p>
          <a:p>
            <a:pPr>
              <a:lnSpc>
                <a:spcPct val="115000"/>
              </a:lnSpc>
              <a:spcAft>
                <a:spcPts val="835"/>
              </a:spcAft>
            </a:pPr>
            <a:r>
              <a:rPr lang="ru-RU" dirty="0">
                <a:solidFill>
                  <a:srgbClr val="000000"/>
                </a:solidFill>
                <a:latin typeface="Times New Roman"/>
                <a:ea typeface="Calibri"/>
                <a:cs typeface="Times New Roman"/>
              </a:rPr>
              <a:t>3. название разных мячей к каждой игре;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4. название спортсмена определенного вида спорта с </a:t>
            </a:r>
            <a:r>
              <a:rPr lang="ru-RU" dirty="0" smtClean="0">
                <a:solidFill>
                  <a:srgbClr val="000000"/>
                </a:solidFill>
                <a:latin typeface="Times New Roman"/>
                <a:ea typeface="Calibri"/>
                <a:cs typeface="Times New Roman"/>
              </a:rPr>
              <a:t>мячом</a:t>
            </a:r>
            <a:r>
              <a:rPr lang="ru-RU" dirty="0">
                <a:solidFill>
                  <a:srgbClr val="000000"/>
                </a:solidFill>
                <a:latin typeface="Times New Roman"/>
                <a:ea typeface="Calibri"/>
                <a:cs typeface="Times New Roman"/>
              </a:rPr>
              <a:t>.</a:t>
            </a:r>
            <a:endParaRPr lang="ru-RU" sz="1600" dirty="0">
              <a:ea typeface="Calibri"/>
              <a:cs typeface="Times New Roman"/>
            </a:endParaRPr>
          </a:p>
        </p:txBody>
      </p:sp>
      <p:pic>
        <p:nvPicPr>
          <p:cNvPr id="5122" name="Picture 2" descr="C:\Users\Владимир\Desktop\фото осенины\SDC174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052736"/>
            <a:ext cx="3477226" cy="4339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10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145016" cy="6673622"/>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К концу года дети должны уметь: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1. действовать по сигналу воспитателя, быстро реагировать на сигнал;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2. играть с мячом, не мешая другим;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3. согласовывать свои движения с движениями товарищей, соблюдать правила в командных видах(эстафета или поточный метод);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4. </a:t>
            </a:r>
            <a:r>
              <a:rPr lang="ru-RU" sz="2000" b="1" dirty="0">
                <a:solidFill>
                  <a:srgbClr val="000000"/>
                </a:solidFill>
                <a:latin typeface="Times New Roman"/>
                <a:ea typeface="Calibri"/>
                <a:cs typeface="Times New Roman"/>
              </a:rPr>
              <a:t>бросать и ловить мяч: </a:t>
            </a:r>
            <a:r>
              <a:rPr lang="ru-RU" sz="2000" dirty="0" smtClean="0">
                <a:solidFill>
                  <a:srgbClr val="000000"/>
                </a:solidFill>
                <a:latin typeface="Times New Roman"/>
                <a:ea typeface="Calibri"/>
                <a:cs typeface="Times New Roman"/>
              </a:rPr>
              <a:t>двумя </a:t>
            </a:r>
            <a:r>
              <a:rPr lang="ru-RU" sz="2000" dirty="0">
                <a:solidFill>
                  <a:srgbClr val="000000"/>
                </a:solidFill>
                <a:latin typeface="Times New Roman"/>
                <a:ea typeface="Calibri"/>
                <a:cs typeface="Times New Roman"/>
              </a:rPr>
              <a:t>руками снизу вверх; </a:t>
            </a:r>
            <a:r>
              <a:rPr lang="ru-RU" sz="2000" dirty="0" smtClean="0">
                <a:solidFill>
                  <a:srgbClr val="000000"/>
                </a:solidFill>
                <a:latin typeface="Times New Roman"/>
                <a:ea typeface="Calibri"/>
                <a:cs typeface="Times New Roman"/>
              </a:rPr>
              <a:t>двумя </a:t>
            </a:r>
            <a:r>
              <a:rPr lang="ru-RU" sz="2000" dirty="0">
                <a:solidFill>
                  <a:srgbClr val="000000"/>
                </a:solidFill>
                <a:latin typeface="Times New Roman"/>
                <a:ea typeface="Calibri"/>
                <a:cs typeface="Times New Roman"/>
              </a:rPr>
              <a:t>руками снизу вверх с хлопком впереди; </a:t>
            </a:r>
            <a:r>
              <a:rPr lang="ru-RU" sz="2000" dirty="0" smtClean="0">
                <a:solidFill>
                  <a:srgbClr val="000000"/>
                </a:solidFill>
                <a:latin typeface="Times New Roman"/>
                <a:ea typeface="Calibri"/>
                <a:cs typeface="Times New Roman"/>
              </a:rPr>
              <a:t>передача </a:t>
            </a:r>
            <a:r>
              <a:rPr lang="ru-RU" sz="2000" dirty="0">
                <a:solidFill>
                  <a:srgbClr val="000000"/>
                </a:solidFill>
                <a:latin typeface="Times New Roman"/>
                <a:ea typeface="Calibri"/>
                <a:cs typeface="Times New Roman"/>
              </a:rPr>
              <a:t>в парах двумя руками снизу, из-за головы, от груди;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5. </a:t>
            </a:r>
            <a:r>
              <a:rPr lang="ru-RU" sz="2000" b="1" dirty="0">
                <a:solidFill>
                  <a:srgbClr val="000000"/>
                </a:solidFill>
                <a:latin typeface="Times New Roman"/>
                <a:ea typeface="Calibri"/>
                <a:cs typeface="Times New Roman"/>
              </a:rPr>
              <a:t>метать мяч: </a:t>
            </a:r>
            <a:r>
              <a:rPr lang="ru-RU" sz="2000" dirty="0" smtClean="0">
                <a:solidFill>
                  <a:srgbClr val="000000"/>
                </a:solidFill>
                <a:latin typeface="Times New Roman"/>
                <a:ea typeface="Calibri"/>
                <a:cs typeface="Times New Roman"/>
              </a:rPr>
              <a:t>передача </a:t>
            </a:r>
            <a:r>
              <a:rPr lang="ru-RU" sz="2000" dirty="0">
                <a:solidFill>
                  <a:srgbClr val="000000"/>
                </a:solidFill>
                <a:latin typeface="Times New Roman"/>
                <a:ea typeface="Calibri"/>
                <a:cs typeface="Times New Roman"/>
              </a:rPr>
              <a:t>в парах двумя руками снизу, из-за головы, от груди;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6</a:t>
            </a:r>
            <a:r>
              <a:rPr lang="ru-RU" sz="2000" dirty="0" smtClean="0">
                <a:solidFill>
                  <a:srgbClr val="000000"/>
                </a:solidFill>
                <a:latin typeface="Times New Roman"/>
                <a:ea typeface="Calibri"/>
                <a:cs typeface="Times New Roman"/>
              </a:rPr>
              <a:t>. </a:t>
            </a:r>
            <a:r>
              <a:rPr lang="ru-RU" sz="2000" dirty="0">
                <a:solidFill>
                  <a:srgbClr val="000000"/>
                </a:solidFill>
                <a:latin typeface="Times New Roman"/>
                <a:ea typeface="Calibri"/>
                <a:cs typeface="Times New Roman"/>
              </a:rPr>
              <a:t>метать мяч: </a:t>
            </a:r>
            <a:r>
              <a:rPr lang="ru-RU" sz="2000" dirty="0" smtClean="0">
                <a:solidFill>
                  <a:srgbClr val="000000"/>
                </a:solidFill>
                <a:latin typeface="Times New Roman"/>
                <a:ea typeface="Calibri"/>
                <a:cs typeface="Times New Roman"/>
              </a:rPr>
              <a:t>с </a:t>
            </a:r>
            <a:r>
              <a:rPr lang="ru-RU" sz="2000" dirty="0">
                <a:solidFill>
                  <a:srgbClr val="000000"/>
                </a:solidFill>
                <a:latin typeface="Times New Roman"/>
                <a:ea typeface="Calibri"/>
                <a:cs typeface="Times New Roman"/>
              </a:rPr>
              <a:t>расстояния 2 — 2,5 м в обруч, в корзину, расположенную на полу, двумя руками снизу; двумя руками от груди, двумя руками из-за головы; </a:t>
            </a:r>
            <a:endParaRPr lang="ru-RU" sz="2000"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в баскетбольную корзину с места; </a:t>
            </a:r>
            <a:endParaRPr lang="ru-RU" sz="2000"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в баскетбольную корзину с ведением мяча </a:t>
            </a:r>
            <a:endParaRPr lang="ru-RU" sz="2000"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7</a:t>
            </a:r>
            <a:r>
              <a:rPr lang="ru-RU" sz="2000" dirty="0" smtClean="0">
                <a:solidFill>
                  <a:srgbClr val="000000"/>
                </a:solidFill>
                <a:latin typeface="Times New Roman"/>
                <a:ea typeface="Calibri"/>
                <a:cs typeface="Times New Roman"/>
              </a:rPr>
              <a:t>. </a:t>
            </a:r>
            <a:r>
              <a:rPr lang="ru-RU" sz="2000" b="1" dirty="0">
                <a:solidFill>
                  <a:srgbClr val="000000"/>
                </a:solidFill>
                <a:latin typeface="Times New Roman"/>
                <a:ea typeface="Calibri"/>
                <a:cs typeface="Times New Roman"/>
              </a:rPr>
              <a:t>отбивать мяч: </a:t>
            </a:r>
            <a:endParaRPr lang="ru-RU" sz="2000" b="1"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на месте правой, левой рукой. </a:t>
            </a:r>
            <a:endParaRPr lang="ru-RU" sz="2000"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на месте правой с передачей из правой руки в левую; </a:t>
            </a:r>
            <a:endParaRPr lang="ru-RU" sz="2000" dirty="0">
              <a:ea typeface="Calibri"/>
              <a:cs typeface="Times New Roman"/>
            </a:endParaRPr>
          </a:p>
          <a:p>
            <a:pPr>
              <a:lnSpc>
                <a:spcPct val="115000"/>
              </a:lnSpc>
              <a:spcAft>
                <a:spcPts val="165"/>
              </a:spcAft>
            </a:pPr>
            <a:r>
              <a:rPr lang="ru-RU" sz="2000" dirty="0">
                <a:solidFill>
                  <a:srgbClr val="000000"/>
                </a:solidFill>
                <a:latin typeface="Times New Roman"/>
                <a:ea typeface="Calibri"/>
                <a:cs typeface="Times New Roman"/>
              </a:rPr>
              <a:t>поворачиваясь вокруг себя правой, левой рукой;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правой, левой рукой с продвижением вперёд. </a:t>
            </a:r>
            <a:endParaRPr lang="ru-RU" sz="2000" dirty="0">
              <a:ea typeface="Calibri"/>
              <a:cs typeface="Times New Roman"/>
            </a:endParaRPr>
          </a:p>
        </p:txBody>
      </p:sp>
      <p:pic>
        <p:nvPicPr>
          <p:cNvPr id="6146" name="Picture 2" descr="http://detsad.oroc.ru/images/ra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65104"/>
            <a:ext cx="223837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9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892480" cy="3129062"/>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Задачи второго года обучения (6-7 лет)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 Формирование умений действовать с мячом, с целью подведения их к усвоению приёмов передачи, ловли, ведения и бросков мяча в корзину.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2. Развитие основных двигательных качеств: силы, быстроты, выносливости, гибкости, ловкости; учить командным взаимодействиям.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3. Развитие точности, координации, глазомера.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4. Воспитание умения играть с мячом, не мешая другим детям, уступать друг другу мяч; приучать слушать сигнал. </a:t>
            </a:r>
            <a:endParaRPr lang="ru-RU" sz="2000" dirty="0">
              <a:ea typeface="Calibri"/>
              <a:cs typeface="Times New Roman"/>
            </a:endParaRPr>
          </a:p>
        </p:txBody>
      </p:sp>
      <p:sp>
        <p:nvSpPr>
          <p:cNvPr id="3" name="Прямоугольник 2"/>
          <p:cNvSpPr/>
          <p:nvPr/>
        </p:nvSpPr>
        <p:spPr>
          <a:xfrm>
            <a:off x="251520" y="3501008"/>
            <a:ext cx="3888432" cy="2421176"/>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К концу года дети должны знать: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1. правила игры в пионербол;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2. спортивные термины.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3. простейшие схемы движения с мячом </a:t>
            </a:r>
            <a:endParaRPr lang="ru-RU" sz="2000" dirty="0">
              <a:ea typeface="Calibri"/>
              <a:cs typeface="Times New Roman"/>
            </a:endParaRPr>
          </a:p>
        </p:txBody>
      </p:sp>
      <p:pic>
        <p:nvPicPr>
          <p:cNvPr id="7170" name="Picture 2" descr="C:\Users\Владимир\Desktop\фото осенины\SDC17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243935"/>
            <a:ext cx="4800465" cy="3483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24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4896544" cy="6779420"/>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К концу года дети должны уметь: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1. бросать и ловить мяч: </a:t>
            </a:r>
            <a:endParaRPr lang="ru-RU" sz="2000" dirty="0">
              <a:ea typeface="Calibri"/>
              <a:cs typeface="Times New Roman"/>
            </a:endParaRPr>
          </a:p>
          <a:p>
            <a:pPr>
              <a:lnSpc>
                <a:spcPct val="115000"/>
              </a:lnSpc>
              <a:spcAft>
                <a:spcPts val="905"/>
              </a:spcAft>
            </a:pPr>
            <a:r>
              <a:rPr lang="ru-RU" sz="2000" dirty="0">
                <a:solidFill>
                  <a:srgbClr val="000000"/>
                </a:solidFill>
                <a:latin typeface="Times New Roman"/>
                <a:ea typeface="Calibri"/>
                <a:cs typeface="Times New Roman"/>
              </a:rPr>
              <a:t>двумя руками снизу вверх; </a:t>
            </a:r>
            <a:endParaRPr lang="ru-RU" sz="2000" dirty="0">
              <a:ea typeface="Calibri"/>
              <a:cs typeface="Times New Roman"/>
            </a:endParaRPr>
          </a:p>
          <a:p>
            <a:pPr>
              <a:lnSpc>
                <a:spcPct val="115000"/>
              </a:lnSpc>
              <a:spcAft>
                <a:spcPts val="905"/>
              </a:spcAft>
            </a:pPr>
            <a:r>
              <a:rPr lang="ru-RU" sz="2000" dirty="0">
                <a:solidFill>
                  <a:srgbClr val="000000"/>
                </a:solidFill>
                <a:latin typeface="Times New Roman"/>
                <a:ea typeface="Calibri"/>
                <a:cs typeface="Times New Roman"/>
              </a:rPr>
              <a:t>двумя руками снизу вверх с хлопком впереди;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передача в парах двумя руками снизу, из-за головы, от груди;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метать мяч: </a:t>
            </a:r>
            <a:endParaRPr lang="ru-RU" sz="2000" b="1"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одной рукой от плеча;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одной рукой от плеча после ловли его от партнёра;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вести и передавать мяч парами с продвижением вперёд (ходьба, бег);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в баскетбольную корзину с места двумя руками от груди;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в баскетбольную корзину с ведением мяча и последующей передачей </a:t>
            </a:r>
            <a:r>
              <a:rPr lang="ru-RU" sz="2000" dirty="0" smtClean="0">
                <a:solidFill>
                  <a:srgbClr val="000000"/>
                </a:solidFill>
                <a:latin typeface="Times New Roman"/>
                <a:ea typeface="Calibri"/>
                <a:cs typeface="Times New Roman"/>
              </a:rPr>
              <a:t>партнёру. </a:t>
            </a:r>
            <a:endParaRPr lang="ru-RU" sz="2000" dirty="0">
              <a:ea typeface="Calibri"/>
              <a:cs typeface="Times New Roman"/>
            </a:endParaRPr>
          </a:p>
        </p:txBody>
      </p:sp>
      <p:pic>
        <p:nvPicPr>
          <p:cNvPr id="8194" name="Picture 2" descr="C:\Users\Владимир\Desktop\фото осенины\SDC17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026" y="1338327"/>
            <a:ext cx="3941373" cy="3717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3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536504" cy="6571030"/>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2. вести мяч: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на месте правой, левой рукой;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на месте правой с передачей из правой руки в левую;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правой, левой рукой с продвижением вперёд;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правой и левой рукой, свободно продвигаясь по площадке; </a:t>
            </a:r>
            <a:endParaRPr lang="ru-RU" sz="2000" dirty="0">
              <a:ea typeface="Calibri"/>
              <a:cs typeface="Times New Roman"/>
            </a:endParaRPr>
          </a:p>
          <a:p>
            <a:pPr>
              <a:lnSpc>
                <a:spcPct val="115000"/>
              </a:lnSpc>
              <a:spcAft>
                <a:spcPts val="915"/>
              </a:spcAft>
            </a:pPr>
            <a:r>
              <a:rPr lang="ru-RU" sz="2000" dirty="0">
                <a:solidFill>
                  <a:srgbClr val="000000"/>
                </a:solidFill>
                <a:latin typeface="Times New Roman"/>
                <a:ea typeface="Calibri"/>
                <a:cs typeface="Times New Roman"/>
              </a:rPr>
              <a:t>с изменением направления продвижения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соблюдать правила в командной игре. </a:t>
            </a:r>
            <a:endParaRPr lang="ru-RU" sz="2000"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Педагогическая диагностика освоения детьми техники владения мячом проводится по критериям, предложенным </a:t>
            </a:r>
            <a:r>
              <a:rPr lang="ru-RU" sz="2000" u="sng" dirty="0" err="1">
                <a:solidFill>
                  <a:srgbClr val="000000"/>
                </a:solidFill>
                <a:latin typeface="Times New Roman"/>
                <a:ea typeface="Calibri"/>
                <a:cs typeface="Times New Roman"/>
              </a:rPr>
              <a:t>Николевой</a:t>
            </a:r>
            <a:r>
              <a:rPr lang="ru-RU" sz="2000" u="sng" dirty="0">
                <a:solidFill>
                  <a:srgbClr val="000000"/>
                </a:solidFill>
                <a:latin typeface="Times New Roman"/>
                <a:ea typeface="Calibri"/>
                <a:cs typeface="Times New Roman"/>
              </a:rPr>
              <a:t> Н.И. («Уровни усвоения двигательных умений и навыков движений с мячом»). </a:t>
            </a:r>
            <a:endParaRPr lang="ru-RU" sz="2000" u="sng" dirty="0">
              <a:ea typeface="Calibri"/>
              <a:cs typeface="Times New Roman"/>
            </a:endParaRPr>
          </a:p>
        </p:txBody>
      </p:sp>
      <p:pic>
        <p:nvPicPr>
          <p:cNvPr id="9218" name="Picture 2" descr="C:\Users\Владимир\Desktop\фото осенины\SDC17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56792"/>
            <a:ext cx="4464496"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21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3709146"/>
              </p:ext>
            </p:extLst>
          </p:nvPr>
        </p:nvGraphicFramePr>
        <p:xfrm>
          <a:off x="107504" y="836712"/>
          <a:ext cx="8712969" cy="5957063"/>
        </p:xfrm>
        <a:graphic>
          <a:graphicData uri="http://schemas.openxmlformats.org/drawingml/2006/table">
            <a:tbl>
              <a:tblPr firstRow="1" firstCol="1" bandRow="1"/>
              <a:tblGrid>
                <a:gridCol w="423954"/>
                <a:gridCol w="5750257"/>
                <a:gridCol w="281642"/>
                <a:gridCol w="282637"/>
                <a:gridCol w="281642"/>
                <a:gridCol w="282637"/>
                <a:gridCol w="281642"/>
                <a:gridCol w="282637"/>
                <a:gridCol w="281642"/>
                <a:gridCol w="282637"/>
                <a:gridCol w="281642"/>
              </a:tblGrid>
              <a:tr h="909575">
                <a:tc>
                  <a:txBody>
                    <a:bodyPr/>
                    <a:lstStyle/>
                    <a:p>
                      <a:pPr>
                        <a:lnSpc>
                          <a:spcPct val="115000"/>
                        </a:lnSpc>
                        <a:spcAft>
                          <a:spcPts val="0"/>
                        </a:spcAft>
                      </a:pPr>
                      <a:r>
                        <a:rPr lang="ru-RU" sz="1800" dirty="0">
                          <a:solidFill>
                            <a:srgbClr val="000000"/>
                          </a:solidFill>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Ф.,                  имя ребенка</a:t>
                      </a:r>
                      <a:endParaRPr lang="ru-RU" sz="1800" dirty="0">
                        <a:effectLst/>
                        <a:latin typeface="Calibri"/>
                        <a:ea typeface="Calibri"/>
                        <a:cs typeface="Times New Roman"/>
                      </a:endParaRPr>
                    </a:p>
                    <a:p>
                      <a:pPr>
                        <a:lnSpc>
                          <a:spcPct val="115000"/>
                        </a:lnSpc>
                        <a:spcAft>
                          <a:spcPts val="0"/>
                        </a:spcAft>
                      </a:pPr>
                      <a:r>
                        <a:rPr lang="ru-RU" sz="1800" dirty="0">
                          <a:solidFill>
                            <a:srgbClr val="000000"/>
                          </a:solidFill>
                          <a:effectLst/>
                          <a:latin typeface="Times New Roman"/>
                          <a:ea typeface="Calibri"/>
                          <a:cs typeface="Times New Roman"/>
                        </a:rPr>
                        <a:t>Умение</a:t>
                      </a:r>
                      <a:endParaRPr lang="ru-RU" sz="1800" dirty="0">
                        <a:effectLst/>
                        <a:latin typeface="Calibri"/>
                        <a:ea typeface="Calibri"/>
                        <a:cs typeface="Times New Roman"/>
                      </a:endParaRPr>
                    </a:p>
                    <a:p>
                      <a:pPr>
                        <a:lnSpc>
                          <a:spcPct val="115000"/>
                        </a:lnSpc>
                        <a:spcAft>
                          <a:spcPts val="0"/>
                        </a:spcAft>
                      </a:pPr>
                      <a:r>
                        <a:rPr lang="ru-RU" sz="1800" dirty="0">
                          <a:solidFill>
                            <a:srgbClr val="000000"/>
                          </a:solidFill>
                          <a:effectLst/>
                          <a:latin typeface="Times New Roman"/>
                          <a:ea typeface="Calibri"/>
                          <a:cs typeface="Times New Roman"/>
                        </a:rPr>
                        <a:t>владение мячом</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92">
                <a:tc gridSpan="11">
                  <a:txBody>
                    <a:bodyPr/>
                    <a:lstStyle/>
                    <a:p>
                      <a:pPr>
                        <a:lnSpc>
                          <a:spcPct val="115000"/>
                        </a:lnSpc>
                        <a:spcAft>
                          <a:spcPts val="0"/>
                        </a:spcAft>
                      </a:pPr>
                      <a:r>
                        <a:rPr lang="ru-RU" sz="1800" dirty="0">
                          <a:solidFill>
                            <a:srgbClr val="000000"/>
                          </a:solidFill>
                          <a:effectLst/>
                          <a:latin typeface="Times New Roman"/>
                          <a:ea typeface="Calibri"/>
                          <a:cs typeface="Times New Roman"/>
                        </a:rPr>
                        <a:t> </a:t>
                      </a:r>
                      <a:r>
                        <a:rPr lang="ru-RU" sz="1800" b="1" i="1" dirty="0">
                          <a:solidFill>
                            <a:srgbClr val="000000"/>
                          </a:solidFill>
                          <a:effectLst/>
                          <a:latin typeface="Times New Roman"/>
                          <a:ea typeface="Calibri"/>
                          <a:cs typeface="Times New Roman"/>
                        </a:rPr>
                        <a:t>Развитие физических качеств</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6383">
                <a:tc>
                  <a:txBody>
                    <a:bodyPr/>
                    <a:lstStyle/>
                    <a:p>
                      <a:pPr>
                        <a:lnSpc>
                          <a:spcPct val="115000"/>
                        </a:lnSpc>
                        <a:spcAft>
                          <a:spcPts val="0"/>
                        </a:spcAft>
                      </a:pPr>
                      <a:r>
                        <a:rPr lang="ru-RU" sz="1800">
                          <a:solidFill>
                            <a:srgbClr val="000000"/>
                          </a:solidFill>
                          <a:effectLst/>
                          <a:latin typeface="Times New Roman"/>
                          <a:ea typeface="Calibri"/>
                          <a:cs typeface="Times New Roman"/>
                        </a:rPr>
                        <a:t>1</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Умеет отбивать мяч на месте (в движении)(не менее 10раз)</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383">
                <a:tc>
                  <a:txBody>
                    <a:bodyPr/>
                    <a:lstStyle/>
                    <a:p>
                      <a:pPr>
                        <a:lnSpc>
                          <a:spcPct val="115000"/>
                        </a:lnSpc>
                        <a:spcAft>
                          <a:spcPts val="0"/>
                        </a:spcAft>
                      </a:pPr>
                      <a:r>
                        <a:rPr lang="ru-RU" sz="1800">
                          <a:solidFill>
                            <a:srgbClr val="000000"/>
                          </a:solidFill>
                          <a:effectLst/>
                          <a:latin typeface="Times New Roman"/>
                          <a:ea typeface="Calibri"/>
                          <a:cs typeface="Times New Roman"/>
                        </a:rPr>
                        <a:t>2</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Умеет бросать мяч вверх и ловить его на месте и в движении</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575">
                <a:tc>
                  <a:txBody>
                    <a:bodyPr/>
                    <a:lstStyle/>
                    <a:p>
                      <a:pPr>
                        <a:lnSpc>
                          <a:spcPct val="115000"/>
                        </a:lnSpc>
                        <a:spcAft>
                          <a:spcPts val="0"/>
                        </a:spcAft>
                      </a:pPr>
                      <a:r>
                        <a:rPr lang="ru-RU" sz="1800" b="1">
                          <a:solidFill>
                            <a:srgbClr val="000000"/>
                          </a:solidFill>
                          <a:effectLst/>
                          <a:latin typeface="Times New Roman"/>
                          <a:ea typeface="Calibri"/>
                          <a:cs typeface="Times New Roman"/>
                        </a:rPr>
                        <a:t>3</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Выполняет действия с мячом в парах (перебрасывание</a:t>
                      </a:r>
                      <a:endParaRPr lang="ru-RU" sz="1800" dirty="0">
                        <a:effectLst/>
                        <a:latin typeface="Calibri"/>
                        <a:ea typeface="Calibri"/>
                        <a:cs typeface="Times New Roman"/>
                      </a:endParaRPr>
                    </a:p>
                    <a:p>
                      <a:pPr>
                        <a:lnSpc>
                          <a:spcPct val="115000"/>
                        </a:lnSpc>
                        <a:spcAft>
                          <a:spcPts val="0"/>
                        </a:spcAft>
                      </a:pPr>
                      <a:r>
                        <a:rPr lang="ru-RU" sz="1800" dirty="0">
                          <a:effectLst/>
                          <a:latin typeface="Times New Roman"/>
                          <a:ea typeface="Calibri"/>
                          <a:cs typeface="Times New Roman"/>
                        </a:rPr>
                        <a:t> мяча друг другу и т.п.)</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92">
                <a:tc>
                  <a:txBody>
                    <a:bodyPr/>
                    <a:lstStyle/>
                    <a:p>
                      <a:pPr>
                        <a:lnSpc>
                          <a:spcPct val="115000"/>
                        </a:lnSpc>
                        <a:spcAft>
                          <a:spcPts val="0"/>
                        </a:spcAft>
                      </a:pPr>
                      <a:r>
                        <a:rPr lang="ru-RU" sz="1800" b="1">
                          <a:solidFill>
                            <a:srgbClr val="000000"/>
                          </a:solidFill>
                          <a:effectLst/>
                          <a:latin typeface="Times New Roman"/>
                          <a:ea typeface="Calibri"/>
                          <a:cs typeface="Times New Roman"/>
                        </a:rPr>
                        <a:t>4</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a:ea typeface="Calibri"/>
                          <a:cs typeface="Times New Roman"/>
                        </a:rPr>
                        <a:t>Забрасывает мяч в баскетбольную корзину</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92">
                <a:tc>
                  <a:txBody>
                    <a:bodyPr/>
                    <a:lstStyle/>
                    <a:p>
                      <a:pPr>
                        <a:lnSpc>
                          <a:spcPct val="115000"/>
                        </a:lnSpc>
                        <a:spcAft>
                          <a:spcPts val="0"/>
                        </a:spcAft>
                      </a:pPr>
                      <a:r>
                        <a:rPr lang="ru-RU" sz="1800" b="1">
                          <a:solidFill>
                            <a:srgbClr val="000000"/>
                          </a:solidFill>
                          <a:effectLst/>
                          <a:latin typeface="Times New Roman"/>
                          <a:ea typeface="Calibri"/>
                          <a:cs typeface="Times New Roman"/>
                        </a:rPr>
                        <a:t>5</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Перебрасывает мяч через сетку</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92">
                <a:tc>
                  <a:txBody>
                    <a:bodyPr/>
                    <a:lstStyle/>
                    <a:p>
                      <a:pPr>
                        <a:lnSpc>
                          <a:spcPct val="115000"/>
                        </a:lnSpc>
                        <a:spcAft>
                          <a:spcPts val="0"/>
                        </a:spcAft>
                      </a:pPr>
                      <a:r>
                        <a:rPr lang="ru-RU" sz="1800" b="1">
                          <a:solidFill>
                            <a:srgbClr val="000000"/>
                          </a:solidFill>
                          <a:effectLst/>
                          <a:latin typeface="Times New Roman"/>
                          <a:ea typeface="Calibri"/>
                          <a:cs typeface="Times New Roman"/>
                        </a:rPr>
                        <a:t>6</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Бросание мяча вдаль до указанных ориентиров</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383">
                <a:tc gridSpan="11">
                  <a:txBody>
                    <a:bodyPr/>
                    <a:lstStyle/>
                    <a:p>
                      <a:pPr>
                        <a:lnSpc>
                          <a:spcPct val="115000"/>
                        </a:lnSpc>
                        <a:spcAft>
                          <a:spcPts val="0"/>
                        </a:spcAft>
                      </a:pPr>
                      <a:r>
                        <a:rPr lang="ru-RU" sz="1800" b="1" i="1" dirty="0">
                          <a:effectLst/>
                          <a:latin typeface="Times New Roman"/>
                          <a:ea typeface="Calibri"/>
                          <a:cs typeface="Times New Roman"/>
                        </a:rPr>
                        <a:t>Формирование у воспитанников потребности в </a:t>
                      </a:r>
                      <a:endParaRPr lang="ru-RU" sz="1800" dirty="0">
                        <a:effectLst/>
                        <a:latin typeface="Calibri"/>
                        <a:ea typeface="Calibri"/>
                        <a:cs typeface="Times New Roman"/>
                      </a:endParaRPr>
                    </a:p>
                    <a:p>
                      <a:pPr>
                        <a:lnSpc>
                          <a:spcPct val="115000"/>
                        </a:lnSpc>
                        <a:spcAft>
                          <a:spcPts val="0"/>
                        </a:spcAft>
                      </a:pPr>
                      <a:r>
                        <a:rPr lang="ru-RU" sz="1800" b="1" i="1" dirty="0">
                          <a:effectLst/>
                          <a:latin typeface="Times New Roman"/>
                          <a:ea typeface="Calibri"/>
                          <a:cs typeface="Times New Roman"/>
                        </a:rPr>
                        <a:t>двигательной активности и физическом совершенствовании</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6383">
                <a:tc>
                  <a:txBody>
                    <a:bodyPr/>
                    <a:lstStyle/>
                    <a:p>
                      <a:pPr>
                        <a:lnSpc>
                          <a:spcPct val="115000"/>
                        </a:lnSpc>
                        <a:spcAft>
                          <a:spcPts val="0"/>
                        </a:spcAft>
                      </a:pPr>
                      <a:r>
                        <a:rPr lang="ru-RU" sz="1800" b="1">
                          <a:solidFill>
                            <a:srgbClr val="000000"/>
                          </a:solidFill>
                          <a:effectLst/>
                          <a:latin typeface="Times New Roman"/>
                          <a:ea typeface="Calibri"/>
                          <a:cs typeface="Times New Roman"/>
                        </a:rPr>
                        <a:t>1</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Участвует в играх с мячом (баскетбол, футбол, пионербол), знает и соблюдает правила игры</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92">
                <a:tc>
                  <a:txBody>
                    <a:bodyPr/>
                    <a:lstStyle/>
                    <a:p>
                      <a:pPr>
                        <a:lnSpc>
                          <a:spcPct val="115000"/>
                        </a:lnSpc>
                        <a:spcAft>
                          <a:spcPts val="0"/>
                        </a:spcAft>
                      </a:pPr>
                      <a:r>
                        <a:rPr lang="ru-RU" sz="1800" b="1">
                          <a:solidFill>
                            <a:srgbClr val="000000"/>
                          </a:solidFill>
                          <a:effectLst/>
                          <a:latin typeface="Times New Roman"/>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a:ea typeface="Calibri"/>
                          <a:cs typeface="Times New Roman"/>
                        </a:rPr>
                        <a:t>Уровень:</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1783715" y="3758025"/>
          <a:ext cx="5576570" cy="210312"/>
        </p:xfrm>
        <a:graphic>
          <a:graphicData uri="http://schemas.openxmlformats.org/drawingml/2006/table">
            <a:tbl>
              <a:tblPr/>
              <a:tblGrid>
                <a:gridCol w="5576570"/>
              </a:tblGrid>
              <a:tr h="69215">
                <a:tc>
                  <a:txBody>
                    <a:bodyPr/>
                    <a:lstStyle/>
                    <a:p>
                      <a:pPr>
                        <a:lnSpc>
                          <a:spcPct val="115000"/>
                        </a:lnSpc>
                        <a:spcAft>
                          <a:spcPts val="0"/>
                        </a:spcAft>
                      </a:pPr>
                      <a:r>
                        <a:rPr lang="ru-RU" sz="1200" dirty="0">
                          <a:solidFill>
                            <a:srgbClr val="FF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4" name="Rectangle 1"/>
          <p:cNvSpPr>
            <a:spLocks noChangeArrowheads="1"/>
          </p:cNvSpPr>
          <p:nvPr/>
        </p:nvSpPr>
        <p:spPr bwMode="auto">
          <a:xfrm>
            <a:off x="107504" y="135135"/>
            <a:ext cx="8640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Диагностическая методика на выявление уровня усвоения двигательных </a:t>
            </a:r>
            <a:r>
              <a:rPr lang="ru-RU" altLang="ru-RU" sz="1600" dirty="0">
                <a:latin typeface="Arial" pitchFamily="34" charset="0"/>
                <a:cs typeface="Arial" pitchFamily="34" charset="0"/>
              </a:rPr>
              <a:t> </a:t>
            </a:r>
            <a:r>
              <a:rPr kumimoji="0" lang="ru-RU" alt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умений и навыков движений с мячом.</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6801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9073008" cy="4876335"/>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1. Отбивание мяча об пол одной рукой (на месте, в движении):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не менее 10 раз подряд – 3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от 5 до 10 раз – 2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менее 5 – 1 балл.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2. Броски мяча вверх и ловля его (на месте, в движении):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не менее 10 раз – 3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от 5 до 10 раз – 2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менее 5 – 1 балл.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3. Действия с мячом в паре: </a:t>
            </a:r>
            <a:endParaRPr lang="ru-RU" sz="2000" dirty="0">
              <a:ea typeface="Calibri"/>
              <a:cs typeface="Times New Roman"/>
            </a:endParaRPr>
          </a:p>
          <a:p>
            <a:pPr>
              <a:lnSpc>
                <a:spcPct val="115000"/>
              </a:lnSpc>
              <a:spcAft>
                <a:spcPts val="790"/>
              </a:spcAft>
            </a:pPr>
            <a:r>
              <a:rPr lang="ru-RU" sz="2000" dirty="0">
                <a:solidFill>
                  <a:srgbClr val="000000"/>
                </a:solidFill>
                <a:latin typeface="Times New Roman"/>
                <a:ea typeface="Calibri"/>
                <a:cs typeface="Times New Roman"/>
              </a:rPr>
              <a:t>- технически правильно, результативно, уверенно, точно выполняет упражнение – 3 балла, </a:t>
            </a:r>
            <a:endParaRPr lang="ru-RU" sz="2000" dirty="0">
              <a:ea typeface="Calibri"/>
              <a:cs typeface="Times New Roman"/>
            </a:endParaRPr>
          </a:p>
          <a:p>
            <a:pPr>
              <a:lnSpc>
                <a:spcPct val="115000"/>
              </a:lnSpc>
              <a:spcAft>
                <a:spcPts val="790"/>
              </a:spcAft>
            </a:pPr>
            <a:r>
              <a:rPr lang="ru-RU" sz="2000" dirty="0">
                <a:solidFill>
                  <a:srgbClr val="000000"/>
                </a:solidFill>
                <a:latin typeface="Times New Roman"/>
                <a:ea typeface="Calibri"/>
                <a:cs typeface="Times New Roman"/>
              </a:rPr>
              <a:t>- допускает ошибки при выполнении упражнения – 2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 не справляется с выполнением задания – 1 балл. </a:t>
            </a:r>
            <a:endParaRPr lang="ru-RU" sz="2000" dirty="0">
              <a:ea typeface="Calibri"/>
              <a:cs typeface="Times New Roman"/>
            </a:endParaRPr>
          </a:p>
        </p:txBody>
      </p:sp>
      <p:sp>
        <p:nvSpPr>
          <p:cNvPr id="3" name="Прямоугольник 2"/>
          <p:cNvSpPr/>
          <p:nvPr/>
        </p:nvSpPr>
        <p:spPr>
          <a:xfrm>
            <a:off x="107504" y="4869160"/>
            <a:ext cx="9145016" cy="2067233"/>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4. Броски мяча в баскетбольную корзину: </a:t>
            </a:r>
            <a:endParaRPr lang="ru-RU" sz="2000" dirty="0">
              <a:ea typeface="Calibri"/>
              <a:cs typeface="Times New Roman"/>
            </a:endParaRPr>
          </a:p>
          <a:p>
            <a:pPr>
              <a:lnSpc>
                <a:spcPct val="115000"/>
              </a:lnSpc>
              <a:spcAft>
                <a:spcPts val="780"/>
              </a:spcAft>
            </a:pPr>
            <a:r>
              <a:rPr lang="ru-RU" sz="2000" dirty="0">
                <a:solidFill>
                  <a:srgbClr val="000000"/>
                </a:solidFill>
                <a:latin typeface="Times New Roman"/>
                <a:ea typeface="Calibri"/>
                <a:cs typeface="Times New Roman"/>
              </a:rPr>
              <a:t>- технически правильно, результативно, уверенно, точно выполняет упражнение – 3 балла, </a:t>
            </a:r>
            <a:endParaRPr lang="ru-RU" sz="2000" dirty="0">
              <a:ea typeface="Calibri"/>
              <a:cs typeface="Times New Roman"/>
            </a:endParaRPr>
          </a:p>
          <a:p>
            <a:pPr>
              <a:lnSpc>
                <a:spcPct val="115000"/>
              </a:lnSpc>
              <a:spcAft>
                <a:spcPts val="780"/>
              </a:spcAft>
            </a:pPr>
            <a:r>
              <a:rPr lang="ru-RU" sz="2000" dirty="0">
                <a:solidFill>
                  <a:srgbClr val="000000"/>
                </a:solidFill>
                <a:latin typeface="Times New Roman"/>
                <a:ea typeface="Calibri"/>
                <a:cs typeface="Times New Roman"/>
              </a:rPr>
              <a:t>- допускает ошибки при выполнении упражнения – 2 балла,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 не справляется с выполнением задания – 1 </a:t>
            </a:r>
            <a:r>
              <a:rPr lang="ru-RU" sz="2000" dirty="0" smtClean="0">
                <a:solidFill>
                  <a:srgbClr val="000000"/>
                </a:solidFill>
                <a:latin typeface="Times New Roman"/>
                <a:ea typeface="Calibri"/>
                <a:cs typeface="Times New Roman"/>
              </a:rPr>
              <a:t>балл. </a:t>
            </a:r>
            <a:endParaRPr lang="ru-RU" sz="2000" dirty="0">
              <a:ea typeface="Calibri"/>
              <a:cs typeface="Times New Roman"/>
            </a:endParaRPr>
          </a:p>
        </p:txBody>
      </p:sp>
    </p:spTree>
    <p:extLst>
      <p:ext uri="{BB962C8B-B14F-4D97-AF65-F5344CB8AC3E}">
        <p14:creationId xmlns:p14="http://schemas.microsoft.com/office/powerpoint/2010/main" val="347881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1436"/>
            <a:ext cx="6606480" cy="3688189"/>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5. Перебрасывание мяча через сетку друг другу: </a:t>
            </a:r>
            <a:endParaRPr lang="ru-RU" sz="1600" dirty="0">
              <a:ea typeface="Calibri"/>
              <a:cs typeface="Times New Roman"/>
            </a:endParaRPr>
          </a:p>
          <a:p>
            <a:pPr>
              <a:lnSpc>
                <a:spcPct val="115000"/>
              </a:lnSpc>
              <a:spcAft>
                <a:spcPts val="780"/>
              </a:spcAft>
            </a:pPr>
            <a:r>
              <a:rPr lang="ru-RU" dirty="0">
                <a:solidFill>
                  <a:srgbClr val="000000"/>
                </a:solidFill>
                <a:latin typeface="Times New Roman"/>
                <a:ea typeface="Calibri"/>
                <a:cs typeface="Times New Roman"/>
              </a:rPr>
              <a:t>- технически правильно, результативно, уверенно, точно выполняет упражнение – 3 балла, </a:t>
            </a:r>
            <a:endParaRPr lang="ru-RU" sz="1600" dirty="0">
              <a:ea typeface="Calibri"/>
              <a:cs typeface="Times New Roman"/>
            </a:endParaRPr>
          </a:p>
          <a:p>
            <a:pPr>
              <a:lnSpc>
                <a:spcPct val="115000"/>
              </a:lnSpc>
              <a:spcAft>
                <a:spcPts val="780"/>
              </a:spcAft>
            </a:pPr>
            <a:r>
              <a:rPr lang="ru-RU" dirty="0">
                <a:solidFill>
                  <a:srgbClr val="000000"/>
                </a:solidFill>
                <a:latin typeface="Times New Roman"/>
                <a:ea typeface="Calibri"/>
                <a:cs typeface="Times New Roman"/>
              </a:rPr>
              <a:t>- допускает ошибки при выполнении упражнения – 2 балла,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 не справляется с выполнением задания – 1 балл. </a:t>
            </a:r>
            <a:endParaRPr lang="ru-RU" sz="1600" dirty="0">
              <a:ea typeface="Calibri"/>
              <a:cs typeface="Times New Roman"/>
            </a:endParaRPr>
          </a:p>
          <a:p>
            <a:pPr>
              <a:lnSpc>
                <a:spcPct val="115000"/>
              </a:lnSpc>
              <a:spcAft>
                <a:spcPts val="0"/>
              </a:spcAft>
            </a:pPr>
            <a:r>
              <a:rPr lang="ru-RU" b="1" dirty="0">
                <a:solidFill>
                  <a:srgbClr val="000000"/>
                </a:solidFill>
                <a:latin typeface="Times New Roman"/>
                <a:ea typeface="Calibri"/>
                <a:cs typeface="Times New Roman"/>
              </a:rPr>
              <a:t>6.Бросание мяча вдаль до указанных ориентиров: </a:t>
            </a:r>
            <a:endParaRPr lang="ru-RU" sz="1600" dirty="0">
              <a:ea typeface="Calibri"/>
              <a:cs typeface="Times New Roman"/>
            </a:endParaRPr>
          </a:p>
          <a:p>
            <a:pPr>
              <a:lnSpc>
                <a:spcPct val="115000"/>
              </a:lnSpc>
              <a:spcAft>
                <a:spcPts val="790"/>
              </a:spcAft>
            </a:pPr>
            <a:r>
              <a:rPr lang="ru-RU" dirty="0">
                <a:solidFill>
                  <a:srgbClr val="000000"/>
                </a:solidFill>
                <a:latin typeface="Times New Roman"/>
                <a:ea typeface="Calibri"/>
                <a:cs typeface="Times New Roman"/>
              </a:rPr>
              <a:t>- технически правильно, результативно, уверенно, точно выполняет упражнение – 3 балла, </a:t>
            </a:r>
            <a:endParaRPr lang="ru-RU" sz="1600" dirty="0">
              <a:ea typeface="Calibri"/>
              <a:cs typeface="Times New Roman"/>
            </a:endParaRPr>
          </a:p>
          <a:p>
            <a:pPr>
              <a:lnSpc>
                <a:spcPct val="115000"/>
              </a:lnSpc>
              <a:spcAft>
                <a:spcPts val="790"/>
              </a:spcAft>
            </a:pPr>
            <a:r>
              <a:rPr lang="ru-RU" dirty="0">
                <a:solidFill>
                  <a:srgbClr val="000000"/>
                </a:solidFill>
                <a:latin typeface="Times New Roman"/>
                <a:ea typeface="Calibri"/>
                <a:cs typeface="Times New Roman"/>
              </a:rPr>
              <a:t>- допускает ошибки при выполнении упражнения – 2 балла,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 не справляется с выполнением задания – 1 балл. </a:t>
            </a:r>
            <a:endParaRPr lang="ru-RU" sz="1600" dirty="0">
              <a:ea typeface="Calibri"/>
              <a:cs typeface="Times New Roman"/>
            </a:endParaRPr>
          </a:p>
        </p:txBody>
      </p:sp>
      <p:sp>
        <p:nvSpPr>
          <p:cNvPr id="3" name="Прямоугольник 2"/>
          <p:cNvSpPr/>
          <p:nvPr/>
        </p:nvSpPr>
        <p:spPr>
          <a:xfrm>
            <a:off x="251520" y="3933055"/>
            <a:ext cx="8892480" cy="2527359"/>
          </a:xfrm>
          <a:prstGeom prst="rect">
            <a:avLst/>
          </a:prstGeom>
        </p:spPr>
        <p:txBody>
          <a:bodyPr wrap="square">
            <a:spAutoFit/>
          </a:bodyPr>
          <a:lstStyle/>
          <a:p>
            <a:pPr>
              <a:lnSpc>
                <a:spcPct val="115000"/>
              </a:lnSpc>
              <a:spcAft>
                <a:spcPts val="0"/>
              </a:spcAft>
            </a:pPr>
            <a:r>
              <a:rPr lang="ru-RU" b="1" dirty="0" smtClean="0">
                <a:solidFill>
                  <a:srgbClr val="000000"/>
                </a:solidFill>
                <a:latin typeface="Times New Roman"/>
                <a:ea typeface="Calibri"/>
                <a:cs typeface="Times New Roman"/>
              </a:rPr>
              <a:t>7. Участие </a:t>
            </a:r>
            <a:r>
              <a:rPr lang="ru-RU" b="1" dirty="0">
                <a:solidFill>
                  <a:srgbClr val="000000"/>
                </a:solidFill>
                <a:latin typeface="Times New Roman"/>
                <a:ea typeface="Calibri"/>
                <a:cs typeface="Times New Roman"/>
              </a:rPr>
              <a:t>в играх с мячом (баскетбол, футбол, пионербол), знает и соблюдает правила игры </a:t>
            </a:r>
            <a:endParaRPr lang="ru-RU" sz="1600" dirty="0">
              <a:ea typeface="Calibri"/>
              <a:cs typeface="Times New Roman"/>
            </a:endParaRPr>
          </a:p>
          <a:p>
            <a:pPr>
              <a:lnSpc>
                <a:spcPct val="115000"/>
              </a:lnSpc>
              <a:spcAft>
                <a:spcPts val="780"/>
              </a:spcAft>
            </a:pPr>
            <a:r>
              <a:rPr lang="ru-RU" dirty="0">
                <a:solidFill>
                  <a:srgbClr val="000000"/>
                </a:solidFill>
                <a:latin typeface="Times New Roman"/>
                <a:ea typeface="Calibri"/>
                <a:cs typeface="Times New Roman"/>
              </a:rPr>
              <a:t>- технически правильно, результативно, уверенно, точно выполняет упражнение – 3 балла, </a:t>
            </a:r>
            <a:endParaRPr lang="ru-RU" sz="1600" dirty="0">
              <a:ea typeface="Calibri"/>
              <a:cs typeface="Times New Roman"/>
            </a:endParaRPr>
          </a:p>
          <a:p>
            <a:pPr>
              <a:lnSpc>
                <a:spcPct val="115000"/>
              </a:lnSpc>
              <a:spcAft>
                <a:spcPts val="780"/>
              </a:spcAft>
            </a:pPr>
            <a:r>
              <a:rPr lang="ru-RU" dirty="0">
                <a:solidFill>
                  <a:srgbClr val="000000"/>
                </a:solidFill>
                <a:latin typeface="Times New Roman"/>
                <a:ea typeface="Calibri"/>
                <a:cs typeface="Times New Roman"/>
              </a:rPr>
              <a:t>- допускает ошибки при выполнении упражнения – 2 балла,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 не справляется с выполнением задания – 1 балл.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 </a:t>
            </a:r>
            <a:endParaRPr lang="ru-RU" sz="1600" dirty="0">
              <a:ea typeface="Calibri"/>
              <a:cs typeface="Times New Roman"/>
            </a:endParaRPr>
          </a:p>
        </p:txBody>
      </p:sp>
    </p:spTree>
    <p:extLst>
      <p:ext uri="{BB962C8B-B14F-4D97-AF65-F5344CB8AC3E}">
        <p14:creationId xmlns:p14="http://schemas.microsoft.com/office/powerpoint/2010/main" val="38832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84976" cy="3029676"/>
          </a:xfrm>
          <a:prstGeom prst="rect">
            <a:avLst/>
          </a:prstGeom>
        </p:spPr>
        <p:txBody>
          <a:bodyPr wrap="square">
            <a:spAutoFit/>
          </a:bodyPr>
          <a:lstStyle/>
          <a:p>
            <a:pPr>
              <a:lnSpc>
                <a:spcPct val="115000"/>
              </a:lnSpc>
              <a:spcAft>
                <a:spcPts val="1000"/>
              </a:spcAft>
              <a:tabLst>
                <a:tab pos="2066925" algn="l"/>
              </a:tabLst>
            </a:pPr>
            <a:r>
              <a:rPr lang="ru-RU" sz="2000" b="1" dirty="0">
                <a:solidFill>
                  <a:srgbClr val="000000"/>
                </a:solidFill>
                <a:latin typeface="Times New Roman"/>
                <a:ea typeface="Calibri"/>
                <a:cs typeface="Times New Roman"/>
              </a:rPr>
              <a:t>Комментарий к проведению диагностики.</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Все оценки показателей по каждому заданию суммируются. Наивысшее число баллов, которое может получить ребенок – 24. На основе набранной суммы можно дифференцировать детей по уровню усвоения двигательных умений и навыков движений с мячом: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19-24 баллов - высокий уровень,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13-18 баллов - средний уровень,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8 -12 баллов - низкий уровень, </a:t>
            </a:r>
            <a:endParaRPr lang="ru-RU" sz="2000" dirty="0">
              <a:ea typeface="Calibri"/>
              <a:cs typeface="Times New Roman"/>
            </a:endParaRPr>
          </a:p>
        </p:txBody>
      </p:sp>
      <p:sp>
        <p:nvSpPr>
          <p:cNvPr id="3" name="Прямоугольник 2"/>
          <p:cNvSpPr/>
          <p:nvPr/>
        </p:nvSpPr>
        <p:spPr>
          <a:xfrm>
            <a:off x="179512" y="3146307"/>
            <a:ext cx="8856984" cy="3277820"/>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Старшая группа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Низкий. </a:t>
            </a:r>
            <a:r>
              <a:rPr lang="ru-RU" sz="2000" dirty="0">
                <a:solidFill>
                  <a:srgbClr val="000000"/>
                </a:solidFill>
                <a:latin typeface="Times New Roman"/>
                <a:ea typeface="Calibri"/>
                <a:cs typeface="Times New Roman"/>
              </a:rPr>
              <a:t>Неуверенно выполняет сложные упражнения с мячом. Не замечает своих ошибок. Не обращает внимание на качество действий с мячом. Не соблюдает заданный темп и ритм работы с мячом.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Средний. </a:t>
            </a:r>
            <a:r>
              <a:rPr lang="ru-RU" sz="2000" dirty="0">
                <a:solidFill>
                  <a:srgbClr val="000000"/>
                </a:solidFill>
                <a:latin typeface="Times New Roman"/>
                <a:ea typeface="Calibri"/>
                <a:cs typeface="Times New Roman"/>
              </a:rPr>
              <a:t>Технически правильно выполняет большинство упражнений с мячом. Верно оценивает движения сверстников, иногда замечает собственные ошибки. Не совсем уверенно и точно выполняет действия с мячом в заданном темпе.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Высокий. </a:t>
            </a:r>
            <a:r>
              <a:rPr lang="ru-RU" sz="2000" dirty="0">
                <a:solidFill>
                  <a:srgbClr val="000000"/>
                </a:solidFill>
                <a:latin typeface="Times New Roman"/>
                <a:ea typeface="Calibri"/>
                <a:cs typeface="Times New Roman"/>
              </a:rPr>
              <a:t>Уверенно, точно, технически правильно, в заданном темпе и ритме выполняет упражнения с мячом. Способен придумать новые варианты с мячом</a:t>
            </a:r>
            <a:r>
              <a:rPr lang="ru-RU" dirty="0">
                <a:solidFill>
                  <a:srgbClr val="000000"/>
                </a:solidFill>
                <a:latin typeface="Times New Roman"/>
                <a:ea typeface="Calibri"/>
                <a:cs typeface="Times New Roman"/>
              </a:rPr>
              <a:t>. </a:t>
            </a:r>
            <a:endParaRPr lang="ru-RU" sz="1600" dirty="0">
              <a:ea typeface="Calibri"/>
              <a:cs typeface="Times New Roman"/>
            </a:endParaRPr>
          </a:p>
        </p:txBody>
      </p:sp>
    </p:spTree>
    <p:extLst>
      <p:ext uri="{BB962C8B-B14F-4D97-AF65-F5344CB8AC3E}">
        <p14:creationId xmlns:p14="http://schemas.microsoft.com/office/powerpoint/2010/main" val="1541902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1"/>
            <a:ext cx="5544616" cy="6109365"/>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Подготовительная к школе группа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Низкий. </a:t>
            </a:r>
            <a:r>
              <a:rPr lang="ru-RU" sz="2000" dirty="0">
                <a:solidFill>
                  <a:srgbClr val="000000"/>
                </a:solidFill>
                <a:latin typeface="Times New Roman"/>
                <a:ea typeface="Calibri"/>
                <a:cs typeface="Times New Roman"/>
              </a:rPr>
              <a:t>Допускает ошибки в основных упражнениях с мячом. Слабо контролирует выполнение движений, затрудняется в их оценке.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Средний. </a:t>
            </a:r>
            <a:r>
              <a:rPr lang="ru-RU" sz="2000" dirty="0">
                <a:solidFill>
                  <a:srgbClr val="000000"/>
                </a:solidFill>
                <a:latin typeface="Times New Roman"/>
                <a:ea typeface="Calibri"/>
                <a:cs typeface="Times New Roman"/>
              </a:rPr>
              <a:t>Технически правильно выполняет большинство упражнений с мячом, проявляет усилия, активность и интерес. Способен оценить движения, с мячом других детей, упорен в достижении своей цели. Может придумать и выполнить несложные действия с мячом. </a:t>
            </a:r>
            <a:endParaRPr lang="ru-RU" sz="2000" dirty="0">
              <a:ea typeface="Calibri"/>
              <a:cs typeface="Times New Roman"/>
            </a:endParaRPr>
          </a:p>
          <a:p>
            <a:pPr>
              <a:lnSpc>
                <a:spcPct val="115000"/>
              </a:lnSpc>
              <a:spcAft>
                <a:spcPts val="0"/>
              </a:spcAft>
            </a:pPr>
            <a:r>
              <a:rPr lang="ru-RU" sz="2000" b="1" i="1" dirty="0">
                <a:solidFill>
                  <a:srgbClr val="000000"/>
                </a:solidFill>
                <a:latin typeface="Times New Roman"/>
                <a:ea typeface="Calibri"/>
                <a:cs typeface="Times New Roman"/>
              </a:rPr>
              <a:t>Высокий. </a:t>
            </a:r>
            <a:r>
              <a:rPr lang="ru-RU" sz="2000" dirty="0">
                <a:solidFill>
                  <a:srgbClr val="000000"/>
                </a:solidFill>
                <a:latin typeface="Times New Roman"/>
                <a:ea typeface="Calibri"/>
                <a:cs typeface="Times New Roman"/>
              </a:rPr>
              <a:t>Технически правильно, результативно, уверенно, точно, выполняет все упражнения с мячом. Правильно оценивает движения с мячом других детей. Проявляет элементы творчества в работе с мячом. Самостоятельно составляет простые упражнения с мячом. </a:t>
            </a:r>
            <a:endParaRPr lang="ru-RU" sz="2000" dirty="0">
              <a:ea typeface="Calibri"/>
              <a:cs typeface="Times New Roman"/>
            </a:endParaRPr>
          </a:p>
        </p:txBody>
      </p:sp>
      <p:pic>
        <p:nvPicPr>
          <p:cNvPr id="10242" name="Picture 2" descr="C:\Users\Владимир\Desktop\фото осенины\SDC173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19" t="20476" r="52738" b="14762"/>
          <a:stretch/>
        </p:blipFill>
        <p:spPr bwMode="auto">
          <a:xfrm>
            <a:off x="5868144" y="1196752"/>
            <a:ext cx="2939143" cy="4441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12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485663"/>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Направленность </a:t>
            </a:r>
            <a:r>
              <a:rPr lang="ru-RU" sz="2000" b="1" dirty="0" smtClean="0">
                <a:solidFill>
                  <a:srgbClr val="000000"/>
                </a:solidFill>
                <a:latin typeface="Times New Roman"/>
                <a:ea typeface="Calibri"/>
                <a:cs typeface="Times New Roman"/>
              </a:rPr>
              <a:t> </a:t>
            </a:r>
            <a:r>
              <a:rPr lang="ru-RU" sz="2000" b="1" dirty="0">
                <a:solidFill>
                  <a:srgbClr val="000000"/>
                </a:solidFill>
                <a:latin typeface="Times New Roman"/>
                <a:ea typeface="Calibri"/>
                <a:cs typeface="Times New Roman"/>
              </a:rPr>
              <a:t>программы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«Физкультура для дошкольников» - программа </a:t>
            </a:r>
            <a:r>
              <a:rPr lang="ru-RU" sz="2000" dirty="0" smtClean="0">
                <a:solidFill>
                  <a:srgbClr val="000000"/>
                </a:solidFill>
                <a:latin typeface="Times New Roman"/>
                <a:ea typeface="Calibri"/>
                <a:cs typeface="Times New Roman"/>
              </a:rPr>
              <a:t>для </a:t>
            </a:r>
            <a:r>
              <a:rPr lang="ru-RU" sz="2000" dirty="0">
                <a:solidFill>
                  <a:srgbClr val="000000"/>
                </a:solidFill>
                <a:latin typeface="Times New Roman"/>
                <a:ea typeface="Calibri"/>
                <a:cs typeface="Times New Roman"/>
              </a:rPr>
              <a:t>детей старшего дошкольного возраста физкультурно-спортивной направленности по овладению техникой игры с мячом. </a:t>
            </a:r>
            <a:endParaRPr lang="ru-RU" sz="2000" dirty="0">
              <a:ea typeface="Calibri"/>
              <a:cs typeface="Times New Roman"/>
            </a:endParaRPr>
          </a:p>
        </p:txBody>
      </p:sp>
      <p:sp>
        <p:nvSpPr>
          <p:cNvPr id="3" name="Прямоугольник 2"/>
          <p:cNvSpPr/>
          <p:nvPr/>
        </p:nvSpPr>
        <p:spPr>
          <a:xfrm>
            <a:off x="179512" y="2060848"/>
            <a:ext cx="8964488" cy="3585597"/>
          </a:xfrm>
          <a:prstGeom prst="rect">
            <a:avLst/>
          </a:prstGeom>
        </p:spPr>
        <p:txBody>
          <a:bodyPr wrap="square">
            <a:spAutoFit/>
          </a:bodyPr>
          <a:lstStyle/>
          <a:p>
            <a:pPr>
              <a:lnSpc>
                <a:spcPct val="115000"/>
              </a:lnSpc>
              <a:spcAft>
                <a:spcPts val="0"/>
              </a:spcAft>
            </a:pPr>
            <a:r>
              <a:rPr lang="ru-RU" sz="2000" b="1" dirty="0" smtClean="0">
                <a:solidFill>
                  <a:srgbClr val="000000"/>
                </a:solidFill>
                <a:latin typeface="Times New Roman"/>
                <a:ea typeface="Calibri"/>
              </a:rPr>
              <a:t>Актуальность</a:t>
            </a:r>
          </a:p>
          <a:p>
            <a:pPr>
              <a:lnSpc>
                <a:spcPct val="115000"/>
              </a:lnSpc>
              <a:spcAft>
                <a:spcPts val="0"/>
              </a:spcAft>
            </a:pPr>
            <a:r>
              <a:rPr lang="ru-RU" sz="2000" dirty="0" smtClean="0">
                <a:solidFill>
                  <a:srgbClr val="000000"/>
                </a:solidFill>
                <a:latin typeface="Times New Roman"/>
                <a:ea typeface="Calibri"/>
                <a:cs typeface="Times New Roman"/>
              </a:rPr>
              <a:t>Данные </a:t>
            </a:r>
            <a:r>
              <a:rPr lang="ru-RU" sz="2000" dirty="0">
                <a:solidFill>
                  <a:srgbClr val="000000"/>
                </a:solidFill>
                <a:latin typeface="Times New Roman"/>
                <a:ea typeface="Calibri"/>
                <a:cs typeface="Times New Roman"/>
              </a:rPr>
              <a:t>статистики, факты из медицинской практики говорят о том, что многие дети </a:t>
            </a:r>
            <a:r>
              <a:rPr lang="ru-RU" sz="2000" u="sng" dirty="0">
                <a:solidFill>
                  <a:srgbClr val="000000"/>
                </a:solidFill>
                <a:latin typeface="Times New Roman"/>
                <a:ea typeface="Calibri"/>
                <a:cs typeface="Times New Roman"/>
              </a:rPr>
              <a:t>испытывают двигательный дефицит, который приводит к выраженным функциональным нарушениям в организме:</a:t>
            </a:r>
            <a:r>
              <a:rPr lang="ru-RU" sz="2000" dirty="0">
                <a:solidFill>
                  <a:srgbClr val="000000"/>
                </a:solidFill>
                <a:latin typeface="Times New Roman"/>
                <a:ea typeface="Calibri"/>
                <a:cs typeface="Times New Roman"/>
              </a:rPr>
              <a:t> снижение силы и работоспособности скелетной мускулатуры влечет за собой нарушение осанки, координации движений, выносливости, гибкости и силы, плоскостопие, вызывает задержку возрастного развития. </a:t>
            </a:r>
            <a:endParaRPr lang="ru-RU" sz="2000"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Чтобы удовлетворить потребность детей в двигательной активности в детском саду необходимо проводить дополнительные секции по физическому развитию. </a:t>
            </a:r>
            <a:endParaRPr lang="ru-RU" sz="2000" u="sng" dirty="0">
              <a:ea typeface="Calibri"/>
              <a:cs typeface="Times New Roman"/>
            </a:endParaRPr>
          </a:p>
          <a:p>
            <a:endParaRPr lang="ru-RU" sz="2000" u="sng" dirty="0"/>
          </a:p>
        </p:txBody>
      </p:sp>
    </p:spTree>
    <p:extLst>
      <p:ext uri="{BB962C8B-B14F-4D97-AF65-F5344CB8AC3E}">
        <p14:creationId xmlns:p14="http://schemas.microsoft.com/office/powerpoint/2010/main" val="148685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1131720"/>
          </a:xfrm>
          <a:prstGeom prst="rect">
            <a:avLst/>
          </a:prstGeom>
        </p:spPr>
        <p:txBody>
          <a:bodyPr wrap="square">
            <a:spAutoFit/>
          </a:bodyPr>
          <a:lstStyle/>
          <a:p>
            <a:pPr>
              <a:lnSpc>
                <a:spcPct val="115000"/>
              </a:lnSpc>
              <a:spcAft>
                <a:spcPts val="0"/>
              </a:spcAft>
            </a:pPr>
            <a:r>
              <a:rPr lang="ru-RU" sz="2000" b="1" u="sng" dirty="0">
                <a:solidFill>
                  <a:srgbClr val="000000"/>
                </a:solidFill>
                <a:latin typeface="Times New Roman"/>
                <a:ea typeface="Calibri"/>
                <a:cs typeface="Times New Roman"/>
              </a:rPr>
              <a:t>Формы подведения итогов реализации </a:t>
            </a:r>
            <a:r>
              <a:rPr lang="ru-RU" sz="2000" b="1" u="sng" dirty="0" smtClean="0">
                <a:solidFill>
                  <a:srgbClr val="000000"/>
                </a:solidFill>
                <a:latin typeface="Times New Roman"/>
                <a:ea typeface="Calibri"/>
                <a:cs typeface="Times New Roman"/>
              </a:rPr>
              <a:t>программы </a:t>
            </a:r>
            <a:endParaRPr lang="ru-RU" sz="2000" u="sng" dirty="0">
              <a:ea typeface="Calibri"/>
              <a:cs typeface="Times New Roman"/>
            </a:endParaRPr>
          </a:p>
          <a:p>
            <a:pPr>
              <a:lnSpc>
                <a:spcPct val="115000"/>
              </a:lnSpc>
              <a:spcAft>
                <a:spcPts val="1000"/>
              </a:spcAft>
              <a:tabLst>
                <a:tab pos="2066925" algn="l"/>
              </a:tabLst>
            </a:pPr>
            <a:r>
              <a:rPr lang="ru-RU" sz="2000" u="sng" dirty="0">
                <a:solidFill>
                  <a:srgbClr val="000000"/>
                </a:solidFill>
                <a:latin typeface="Times New Roman"/>
                <a:ea typeface="Calibri"/>
                <a:cs typeface="Times New Roman"/>
              </a:rPr>
              <a:t>Итогом детской деятельности могут служить физкультурные досуги, развлечения, соревнования по пионерболу.</a:t>
            </a:r>
            <a:endParaRPr lang="ru-RU" sz="2000" u="sng" dirty="0">
              <a:ea typeface="Calibri"/>
              <a:cs typeface="Times New Roman"/>
            </a:endParaRPr>
          </a:p>
        </p:txBody>
      </p:sp>
      <p:sp>
        <p:nvSpPr>
          <p:cNvPr id="3" name="Прямоугольник 2"/>
          <p:cNvSpPr/>
          <p:nvPr/>
        </p:nvSpPr>
        <p:spPr>
          <a:xfrm>
            <a:off x="107504" y="1700808"/>
            <a:ext cx="8568952" cy="1118768"/>
          </a:xfrm>
          <a:prstGeom prst="rect">
            <a:avLst/>
          </a:prstGeom>
        </p:spPr>
        <p:txBody>
          <a:bodyPr wrap="square">
            <a:spAutoFit/>
          </a:bodyPr>
          <a:lstStyle/>
          <a:p>
            <a:pPr>
              <a:lnSpc>
                <a:spcPct val="115000"/>
              </a:lnSpc>
              <a:spcAft>
                <a:spcPts val="0"/>
              </a:spcAft>
            </a:pPr>
            <a:r>
              <a:rPr lang="ru-RU" sz="2000" b="1" u="sng" dirty="0">
                <a:latin typeface="Times New Roman"/>
                <a:ea typeface="Calibri"/>
                <a:cs typeface="Times New Roman"/>
              </a:rPr>
              <a:t>Учебно-тематический план</a:t>
            </a:r>
            <a:endParaRPr lang="ru-RU" sz="2000" u="sng" dirty="0">
              <a:ea typeface="Calibri"/>
              <a:cs typeface="Times New Roman"/>
            </a:endParaRPr>
          </a:p>
          <a:p>
            <a:pPr>
              <a:lnSpc>
                <a:spcPct val="115000"/>
              </a:lnSpc>
              <a:spcAft>
                <a:spcPts val="0"/>
              </a:spcAft>
            </a:pPr>
            <a:r>
              <a:rPr lang="ru-RU" sz="2000" u="sng" dirty="0">
                <a:latin typeface="Times New Roman"/>
                <a:ea typeface="Calibri"/>
                <a:cs typeface="Times New Roman"/>
              </a:rPr>
              <a:t>Занятия проводятся с сентября по май.</a:t>
            </a:r>
            <a:endParaRPr lang="ru-RU" sz="2000" u="sng" dirty="0">
              <a:ea typeface="Calibri"/>
              <a:cs typeface="Times New Roman"/>
            </a:endParaRPr>
          </a:p>
          <a:p>
            <a:pPr>
              <a:lnSpc>
                <a:spcPct val="115000"/>
              </a:lnSpc>
              <a:spcAft>
                <a:spcPts val="0"/>
              </a:spcAft>
            </a:pPr>
            <a:r>
              <a:rPr lang="ru-RU" b="1" u="sng" dirty="0">
                <a:latin typeface="Times New Roman"/>
                <a:ea typeface="Calibri"/>
                <a:cs typeface="Times New Roman"/>
              </a:rPr>
              <a:t> </a:t>
            </a:r>
            <a:endParaRPr lang="ru-RU" sz="1600" u="sng" dirty="0">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64232071"/>
              </p:ext>
            </p:extLst>
          </p:nvPr>
        </p:nvGraphicFramePr>
        <p:xfrm>
          <a:off x="324070" y="3137752"/>
          <a:ext cx="8579296" cy="1735022"/>
        </p:xfrm>
        <a:graphic>
          <a:graphicData uri="http://schemas.openxmlformats.org/drawingml/2006/table">
            <a:tbl>
              <a:tblPr firstRow="1" firstCol="1" bandRow="1"/>
              <a:tblGrid>
                <a:gridCol w="2144824"/>
                <a:gridCol w="2144824"/>
                <a:gridCol w="2144824"/>
                <a:gridCol w="2144824"/>
              </a:tblGrid>
              <a:tr h="550868">
                <a:tc>
                  <a:txBody>
                    <a:bodyPr/>
                    <a:lstStyle/>
                    <a:p>
                      <a:pPr>
                        <a:lnSpc>
                          <a:spcPct val="115000"/>
                        </a:lnSpc>
                        <a:spcAft>
                          <a:spcPts val="0"/>
                        </a:spcAft>
                      </a:pPr>
                      <a:r>
                        <a:rPr lang="ru-RU" sz="2000" dirty="0">
                          <a:effectLst/>
                          <a:latin typeface="Times New Roman"/>
                          <a:ea typeface="Calibri"/>
                          <a:cs typeface="Times New Roman"/>
                        </a:rPr>
                        <a:t>Возраст детей</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Время, занятия</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Количество в неделю </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effectLst/>
                          <a:latin typeface="Times New Roman"/>
                          <a:ea typeface="Calibri"/>
                          <a:cs typeface="Times New Roman"/>
                        </a:rPr>
                        <a:t>Количество занятий в год</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991">
                <a:tc>
                  <a:txBody>
                    <a:bodyPr/>
                    <a:lstStyle/>
                    <a:p>
                      <a:pPr>
                        <a:lnSpc>
                          <a:spcPct val="115000"/>
                        </a:lnSpc>
                        <a:spcAft>
                          <a:spcPts val="0"/>
                        </a:spcAft>
                      </a:pPr>
                      <a:r>
                        <a:rPr lang="ru-RU" sz="2000" dirty="0">
                          <a:effectLst/>
                          <a:latin typeface="Times New Roman"/>
                          <a:ea typeface="Calibri"/>
                          <a:cs typeface="Times New Roman"/>
                        </a:rPr>
                        <a:t>5-6 лет</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25 мин</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1</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36</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991">
                <a:tc>
                  <a:txBody>
                    <a:bodyPr/>
                    <a:lstStyle/>
                    <a:p>
                      <a:pPr>
                        <a:lnSpc>
                          <a:spcPct val="115000"/>
                        </a:lnSpc>
                        <a:spcAft>
                          <a:spcPts val="0"/>
                        </a:spcAft>
                      </a:pPr>
                      <a:r>
                        <a:rPr lang="ru-RU" sz="2000">
                          <a:effectLst/>
                          <a:latin typeface="Times New Roman"/>
                          <a:ea typeface="Calibri"/>
                          <a:cs typeface="Times New Roman"/>
                        </a:rPr>
                        <a:t>6-7 лет</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30 мин</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1</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Calibri"/>
                          <a:cs typeface="Times New Roman"/>
                        </a:rPr>
                        <a:t> 36</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354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6716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3595534"/>
              </p:ext>
            </p:extLst>
          </p:nvPr>
        </p:nvGraphicFramePr>
        <p:xfrm>
          <a:off x="160579" y="348026"/>
          <a:ext cx="8928992" cy="6441961"/>
        </p:xfrm>
        <a:graphic>
          <a:graphicData uri="http://schemas.openxmlformats.org/drawingml/2006/table">
            <a:tbl>
              <a:tblPr firstRow="1" firstCol="1" bandRow="1"/>
              <a:tblGrid>
                <a:gridCol w="3403309"/>
                <a:gridCol w="3077411"/>
                <a:gridCol w="792088"/>
                <a:gridCol w="1008112"/>
                <a:gridCol w="648072"/>
              </a:tblGrid>
              <a:tr h="132817">
                <a:tc rowSpan="2">
                  <a:txBody>
                    <a:bodyPr/>
                    <a:lstStyle/>
                    <a:p>
                      <a:pPr>
                        <a:lnSpc>
                          <a:spcPct val="115000"/>
                        </a:lnSpc>
                        <a:spcAft>
                          <a:spcPts val="0"/>
                        </a:spcAft>
                      </a:pPr>
                      <a:r>
                        <a:rPr lang="ru-RU" sz="1200" dirty="0">
                          <a:effectLst/>
                          <a:latin typeface="Times New Roman"/>
                          <a:ea typeface="Calibri"/>
                          <a:cs typeface="Times New Roman"/>
                        </a:rPr>
                        <a:t>Раздел</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200">
                          <a:effectLst/>
                          <a:latin typeface="Times New Roman"/>
                          <a:ea typeface="Calibri"/>
                          <a:cs typeface="Times New Roman"/>
                        </a:rPr>
                        <a:t>Тема занятия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200">
                          <a:effectLst/>
                          <a:latin typeface="Times New Roman"/>
                          <a:ea typeface="Calibri"/>
                          <a:cs typeface="Times New Roman"/>
                        </a:rPr>
                        <a:t>Кол-во занятий</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32817">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a:effectLst/>
                          <a:latin typeface="Times New Roman"/>
                          <a:ea typeface="Calibri"/>
                          <a:cs typeface="Times New Roman"/>
                        </a:rPr>
                        <a:t>теория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практика</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всего</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721">
                <a:tc>
                  <a:txBody>
                    <a:bodyPr/>
                    <a:lstStyle/>
                    <a:p>
                      <a:pPr>
                        <a:lnSpc>
                          <a:spcPct val="115000"/>
                        </a:lnSpc>
                        <a:spcAft>
                          <a:spcPts val="0"/>
                        </a:spcAft>
                      </a:pPr>
                      <a:r>
                        <a:rPr lang="ru-RU" sz="1200" dirty="0">
                          <a:effectLst/>
                          <a:latin typeface="Times New Roman"/>
                          <a:ea typeface="Calibri"/>
                          <a:cs typeface="Times New Roman"/>
                        </a:rPr>
                        <a:t>Упражнения и игры с передачей мяча: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Первоначальное обучение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Углублённое разучивание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Совершенствование</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Перемещения по площадке, способы передачи мяча.</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3</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3</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721">
                <a:tc>
                  <a:txBody>
                    <a:bodyPr/>
                    <a:lstStyle/>
                    <a:p>
                      <a:pPr>
                        <a:lnSpc>
                          <a:spcPct val="115000"/>
                        </a:lnSpc>
                        <a:spcAft>
                          <a:spcPts val="0"/>
                        </a:spcAft>
                      </a:pPr>
                      <a:r>
                        <a:rPr lang="ru-RU" sz="1200" dirty="0">
                          <a:effectLst/>
                          <a:latin typeface="Times New Roman"/>
                          <a:ea typeface="Calibri"/>
                          <a:cs typeface="Times New Roman"/>
                        </a:rPr>
                        <a:t>Упражнения и игры с ведением мяча: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Первоначальное обучение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Углублённое разучивание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Совершенствование</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Способы ведения мяча.</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4</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4</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538">
                <a:tc>
                  <a:txBody>
                    <a:bodyPr/>
                    <a:lstStyle/>
                    <a:p>
                      <a:pPr>
                        <a:lnSpc>
                          <a:spcPct val="115000"/>
                        </a:lnSpc>
                        <a:spcAft>
                          <a:spcPts val="0"/>
                        </a:spcAft>
                      </a:pPr>
                      <a:r>
                        <a:rPr lang="ru-RU" sz="1200">
                          <a:effectLst/>
                          <a:latin typeface="Times New Roman"/>
                          <a:ea typeface="Calibri"/>
                          <a:cs typeface="Times New Roman"/>
                        </a:rPr>
                        <a:t>Упражнения и игры с бросками мяча в корзину: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Первоначальное обучение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Углублённое разучивание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Совершенствование</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Бросок мяча в баскетбольную корзину</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1</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2</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1</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68">
                <a:tc>
                  <a:txBody>
                    <a:bodyPr/>
                    <a:lstStyle/>
                    <a:p>
                      <a:pPr>
                        <a:lnSpc>
                          <a:spcPct val="115000"/>
                        </a:lnSpc>
                        <a:spcAft>
                          <a:spcPts val="0"/>
                        </a:spcAft>
                      </a:pPr>
                      <a:r>
                        <a:rPr lang="ru-RU" sz="1200">
                          <a:effectLst/>
                          <a:latin typeface="Times New Roman"/>
                          <a:ea typeface="Calibri"/>
                          <a:cs typeface="Times New Roman"/>
                        </a:rPr>
                        <a:t>Упражнения для обучения тактическим приемам игры в пионербол</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Передвижения без мяча и с мячом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Тактика нападения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Тактика защиты</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7</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7</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086">
                <a:tc>
                  <a:txBody>
                    <a:bodyPr/>
                    <a:lstStyle/>
                    <a:p>
                      <a:pPr>
                        <a:lnSpc>
                          <a:spcPct val="115000"/>
                        </a:lnSpc>
                        <a:spcAft>
                          <a:spcPts val="0"/>
                        </a:spcAft>
                      </a:pPr>
                      <a:r>
                        <a:rPr lang="ru-RU" sz="1200">
                          <a:effectLst/>
                          <a:latin typeface="Times New Roman"/>
                          <a:ea typeface="Calibri"/>
                          <a:cs typeface="Times New Roman"/>
                        </a:rPr>
                        <a:t>Подвижные игры с элементами баскетбола, подвижные игры с мячом</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Подвижные игры с мячом</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5</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5</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721">
                <a:tc>
                  <a:txBody>
                    <a:bodyPr/>
                    <a:lstStyle/>
                    <a:p>
                      <a:pPr>
                        <a:lnSpc>
                          <a:spcPct val="115000"/>
                        </a:lnSpc>
                        <a:spcAft>
                          <a:spcPts val="0"/>
                        </a:spcAft>
                      </a:pPr>
                      <a:r>
                        <a:rPr lang="ru-RU" sz="1200">
                          <a:effectLst/>
                          <a:latin typeface="Times New Roman"/>
                          <a:ea typeface="Calibri"/>
                          <a:cs typeface="Times New Roman"/>
                        </a:rPr>
                        <a:t>Общая физическая подготовка</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Развитие двигательных качеств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Обследование уровня усвоения двигательных умений и навыков с мячом (начало и конец года).</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5</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5</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52">
                <a:tc>
                  <a:txBody>
                    <a:bodyPr/>
                    <a:lstStyle/>
                    <a:p>
                      <a:pPr>
                        <a:lnSpc>
                          <a:spcPct val="115000"/>
                        </a:lnSpc>
                        <a:spcAft>
                          <a:spcPts val="0"/>
                        </a:spcAft>
                      </a:pPr>
                      <a:r>
                        <a:rPr lang="ru-RU" sz="1200">
                          <a:effectLst/>
                          <a:latin typeface="Times New Roman"/>
                          <a:ea typeface="Calibri"/>
                          <a:cs typeface="Times New Roman"/>
                        </a:rPr>
                        <a:t>Теория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Правила игры в пионербол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Спортивные термины</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2</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2</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817">
                <a:tc gridSpan="4">
                  <a:txBody>
                    <a:bodyPr/>
                    <a:lstStyle/>
                    <a:p>
                      <a:pPr>
                        <a:lnSpc>
                          <a:spcPct val="115000"/>
                        </a:lnSpc>
                        <a:spcAft>
                          <a:spcPts val="0"/>
                        </a:spcAft>
                      </a:pPr>
                      <a:r>
                        <a:rPr lang="ru-RU" sz="1200">
                          <a:effectLst/>
                          <a:latin typeface="Times New Roman"/>
                          <a:ea typeface="Calibri"/>
                          <a:cs typeface="Times New Roman"/>
                        </a:rPr>
                        <a:t>                                                                                                                      И т о г о</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36</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07504" y="71027"/>
            <a:ext cx="82809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066925" algn="l"/>
              </a:tabLst>
              <a:defRPr>
                <a:solidFill>
                  <a:schemeClr val="tx1"/>
                </a:solidFill>
                <a:latin typeface="Arial" pitchFamily="34" charset="0"/>
                <a:cs typeface="Arial" pitchFamily="34" charset="0"/>
              </a:defRPr>
            </a:lvl1pPr>
            <a:lvl2pPr fontAlgn="base">
              <a:spcBef>
                <a:spcPct val="0"/>
              </a:spcBef>
              <a:spcAft>
                <a:spcPct val="0"/>
              </a:spcAft>
              <a:tabLst>
                <a:tab pos="2066925" algn="l"/>
              </a:tabLst>
              <a:defRPr>
                <a:solidFill>
                  <a:schemeClr val="tx1"/>
                </a:solidFill>
                <a:latin typeface="Arial" pitchFamily="34" charset="0"/>
                <a:cs typeface="Arial" pitchFamily="34" charset="0"/>
              </a:defRPr>
            </a:lvl2pPr>
            <a:lvl3pPr fontAlgn="base">
              <a:spcBef>
                <a:spcPct val="0"/>
              </a:spcBef>
              <a:spcAft>
                <a:spcPct val="0"/>
              </a:spcAft>
              <a:tabLst>
                <a:tab pos="2066925" algn="l"/>
              </a:tabLst>
              <a:defRPr>
                <a:solidFill>
                  <a:schemeClr val="tx1"/>
                </a:solidFill>
                <a:latin typeface="Arial" pitchFamily="34" charset="0"/>
                <a:cs typeface="Arial" pitchFamily="34" charset="0"/>
              </a:defRPr>
            </a:lvl3pPr>
            <a:lvl4pPr fontAlgn="base">
              <a:spcBef>
                <a:spcPct val="0"/>
              </a:spcBef>
              <a:spcAft>
                <a:spcPct val="0"/>
              </a:spcAft>
              <a:tabLst>
                <a:tab pos="2066925" algn="l"/>
              </a:tabLst>
              <a:defRPr>
                <a:solidFill>
                  <a:schemeClr val="tx1"/>
                </a:solidFill>
                <a:latin typeface="Arial" pitchFamily="34" charset="0"/>
                <a:cs typeface="Arial" pitchFamily="34" charset="0"/>
              </a:defRPr>
            </a:lvl4pPr>
            <a:lvl5pPr fontAlgn="base">
              <a:spcBef>
                <a:spcPct val="0"/>
              </a:spcBef>
              <a:spcAft>
                <a:spcPct val="0"/>
              </a:spcAft>
              <a:tabLst>
                <a:tab pos="2066925" algn="l"/>
              </a:tabLst>
              <a:defRPr>
                <a:solidFill>
                  <a:schemeClr val="tx1"/>
                </a:solidFill>
                <a:latin typeface="Arial" pitchFamily="34" charset="0"/>
                <a:cs typeface="Arial" pitchFamily="34" charset="0"/>
              </a:defRPr>
            </a:lvl5pPr>
            <a:lvl6pPr fontAlgn="base">
              <a:spcBef>
                <a:spcPct val="0"/>
              </a:spcBef>
              <a:spcAft>
                <a:spcPct val="0"/>
              </a:spcAft>
              <a:tabLst>
                <a:tab pos="2066925" algn="l"/>
              </a:tabLst>
              <a:defRPr>
                <a:solidFill>
                  <a:schemeClr val="tx1"/>
                </a:solidFill>
                <a:latin typeface="Arial" pitchFamily="34" charset="0"/>
                <a:cs typeface="Arial" pitchFamily="34" charset="0"/>
              </a:defRPr>
            </a:lvl6pPr>
            <a:lvl7pPr fontAlgn="base">
              <a:spcBef>
                <a:spcPct val="0"/>
              </a:spcBef>
              <a:spcAft>
                <a:spcPct val="0"/>
              </a:spcAft>
              <a:tabLst>
                <a:tab pos="2066925" algn="l"/>
              </a:tabLst>
              <a:defRPr>
                <a:solidFill>
                  <a:schemeClr val="tx1"/>
                </a:solidFill>
                <a:latin typeface="Arial" pitchFamily="34" charset="0"/>
                <a:cs typeface="Arial" pitchFamily="34" charset="0"/>
              </a:defRPr>
            </a:lvl7pPr>
            <a:lvl8pPr fontAlgn="base">
              <a:spcBef>
                <a:spcPct val="0"/>
              </a:spcBef>
              <a:spcAft>
                <a:spcPct val="0"/>
              </a:spcAft>
              <a:tabLst>
                <a:tab pos="2066925" algn="l"/>
              </a:tabLst>
              <a:defRPr>
                <a:solidFill>
                  <a:schemeClr val="tx1"/>
                </a:solidFill>
                <a:latin typeface="Arial" pitchFamily="34" charset="0"/>
                <a:cs typeface="Arial" pitchFamily="34" charset="0"/>
              </a:defRPr>
            </a:lvl8pPr>
            <a:lvl9pPr fontAlgn="base">
              <a:spcBef>
                <a:spcPct val="0"/>
              </a:spcBef>
              <a:spcAft>
                <a:spcPct val="0"/>
              </a:spcAft>
              <a:tabLst>
                <a:tab pos="20669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066925" algn="l"/>
              </a:tabLst>
            </a:pP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Тематический план секции </a:t>
            </a:r>
            <a:r>
              <a:rPr kumimoji="0" lang="ru-RU" altLang="ru-RU" sz="1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Школа мяча</a:t>
            </a:r>
            <a:r>
              <a:rPr kumimoji="0" lang="ru-RU" altLang="ru-RU" sz="1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детьми 5-6 лет. </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66925"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3960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71133457"/>
              </p:ext>
            </p:extLst>
          </p:nvPr>
        </p:nvGraphicFramePr>
        <p:xfrm>
          <a:off x="107504" y="323475"/>
          <a:ext cx="8784973" cy="6499015"/>
        </p:xfrm>
        <a:graphic>
          <a:graphicData uri="http://schemas.openxmlformats.org/drawingml/2006/table">
            <a:tbl>
              <a:tblPr firstRow="1" firstCol="1" bandRow="1"/>
              <a:tblGrid>
                <a:gridCol w="3960437"/>
                <a:gridCol w="2880320"/>
                <a:gridCol w="576064"/>
                <a:gridCol w="720080"/>
                <a:gridCol w="648072"/>
              </a:tblGrid>
              <a:tr h="127834">
                <a:tc rowSpan="2">
                  <a:txBody>
                    <a:bodyPr/>
                    <a:lstStyle/>
                    <a:p>
                      <a:pPr>
                        <a:lnSpc>
                          <a:spcPct val="115000"/>
                        </a:lnSpc>
                        <a:spcAft>
                          <a:spcPts val="0"/>
                        </a:spcAft>
                        <a:tabLst>
                          <a:tab pos="2066925" algn="l"/>
                        </a:tabLst>
                      </a:pPr>
                      <a:r>
                        <a:rPr lang="ru-RU" sz="1200" dirty="0">
                          <a:effectLst/>
                          <a:latin typeface="Times New Roman"/>
                          <a:ea typeface="Calibri"/>
                          <a:cs typeface="Times New Roman"/>
                        </a:rPr>
                        <a:t>Раздел</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tabLst>
                          <a:tab pos="2066925" algn="l"/>
                        </a:tabLst>
                      </a:pPr>
                      <a:r>
                        <a:rPr lang="ru-RU" sz="1200">
                          <a:effectLst/>
                          <a:latin typeface="Times New Roman"/>
                          <a:ea typeface="Calibri"/>
                          <a:cs typeface="Times New Roman"/>
                        </a:rPr>
                        <a:t>Тема занятия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200">
                          <a:effectLst/>
                          <a:latin typeface="Times New Roman"/>
                          <a:ea typeface="Calibri"/>
                          <a:cs typeface="Times New Roman"/>
                        </a:rPr>
                        <a:t>Кол-во занятий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27834">
                <a:tc vMerge="1">
                  <a:txBody>
                    <a:bodyPr/>
                    <a:lstStyle/>
                    <a:p>
                      <a:endParaRPr lang="ru-RU"/>
                    </a:p>
                  </a:txBody>
                  <a:tcPr/>
                </a:tc>
                <a:tc vMerge="1">
                  <a:txBody>
                    <a:bodyPr/>
                    <a:lstStyle/>
                    <a:p>
                      <a:endParaRPr lang="ru-RU"/>
                    </a:p>
                  </a:txBody>
                  <a:tcPr/>
                </a:tc>
                <a:tc>
                  <a:txBody>
                    <a:bodyPr/>
                    <a:lstStyle/>
                    <a:p>
                      <a:pPr>
                        <a:lnSpc>
                          <a:spcPct val="115000"/>
                        </a:lnSpc>
                        <a:spcAft>
                          <a:spcPts val="0"/>
                        </a:spcAft>
                        <a:tabLst>
                          <a:tab pos="2066925" algn="l"/>
                        </a:tabLst>
                      </a:pPr>
                      <a:r>
                        <a:rPr lang="ru-RU" sz="1200">
                          <a:effectLst/>
                          <a:latin typeface="Times New Roman"/>
                          <a:ea typeface="Calibri"/>
                          <a:cs typeface="Times New Roman"/>
                        </a:rPr>
                        <a:t>теория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практика</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всего</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836">
                <a:tc>
                  <a:txBody>
                    <a:bodyPr/>
                    <a:lstStyle/>
                    <a:p>
                      <a:pPr>
                        <a:lnSpc>
                          <a:spcPct val="115000"/>
                        </a:lnSpc>
                        <a:spcAft>
                          <a:spcPts val="0"/>
                        </a:spcAft>
                      </a:pPr>
                      <a:r>
                        <a:rPr lang="ru-RU" sz="1200" dirty="0" smtClean="0">
                          <a:effectLst/>
                          <a:latin typeface="Times New Roman"/>
                          <a:ea typeface="Calibri"/>
                          <a:cs typeface="Times New Roman"/>
                        </a:rPr>
                        <a:t>Упражнения </a:t>
                      </a:r>
                      <a:r>
                        <a:rPr lang="ru-RU" sz="1200" dirty="0">
                          <a:effectLst/>
                          <a:latin typeface="Times New Roman"/>
                          <a:ea typeface="Calibri"/>
                          <a:cs typeface="Times New Roman"/>
                        </a:rPr>
                        <a:t>и игры с передачей мяча: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Первоначальное обучение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Углублённое разучивание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Совершенствование</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Перемещения по площадке, способы передачи мяча.</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3</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3</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836">
                <a:tc>
                  <a:txBody>
                    <a:bodyPr/>
                    <a:lstStyle/>
                    <a:p>
                      <a:pPr>
                        <a:lnSpc>
                          <a:spcPct val="115000"/>
                        </a:lnSpc>
                        <a:spcAft>
                          <a:spcPts val="0"/>
                        </a:spcAft>
                      </a:pPr>
                      <a:r>
                        <a:rPr lang="ru-RU" sz="1200" dirty="0">
                          <a:effectLst/>
                          <a:latin typeface="Times New Roman"/>
                          <a:ea typeface="Calibri"/>
                          <a:cs typeface="Times New Roman"/>
                        </a:rPr>
                        <a:t>Упражнения и игры с ведением мяча: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Первоначальное обучение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Углублённое разучивание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Совершенствование</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Способы ведения мяча.</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4</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2</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4</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1</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670">
                <a:tc>
                  <a:txBody>
                    <a:bodyPr/>
                    <a:lstStyle/>
                    <a:p>
                      <a:pPr>
                        <a:lnSpc>
                          <a:spcPct val="115000"/>
                        </a:lnSpc>
                        <a:spcAft>
                          <a:spcPts val="0"/>
                        </a:spcAft>
                      </a:pPr>
                      <a:r>
                        <a:rPr lang="ru-RU" sz="1200">
                          <a:effectLst/>
                          <a:latin typeface="Times New Roman"/>
                          <a:ea typeface="Calibri"/>
                          <a:cs typeface="Times New Roman"/>
                        </a:rPr>
                        <a:t>Упражнения и игры с бросками мяча в корзину: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Первоначальное обучение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Углублённое разучивание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Совершенствование</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Бросок мяча в баскетбольную корзину</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1</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2</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1</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1</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2</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1</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335">
                <a:tc>
                  <a:txBody>
                    <a:bodyPr/>
                    <a:lstStyle/>
                    <a:p>
                      <a:pPr>
                        <a:lnSpc>
                          <a:spcPct val="115000"/>
                        </a:lnSpc>
                        <a:spcAft>
                          <a:spcPts val="0"/>
                        </a:spcAft>
                        <a:tabLst>
                          <a:tab pos="2066925" algn="l"/>
                        </a:tabLst>
                      </a:pPr>
                      <a:r>
                        <a:rPr lang="ru-RU" sz="1200" dirty="0">
                          <a:effectLst/>
                          <a:latin typeface="Times New Roman"/>
                          <a:ea typeface="Calibri"/>
                          <a:cs typeface="Times New Roman"/>
                        </a:rPr>
                        <a:t>Упражнения для обучения тактическим приемам игры в пионербол</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Передвижения без мяча и с мячом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Тактика нападения </a:t>
                      </a:r>
                      <a:endParaRPr lang="ru-RU" sz="1200" dirty="0">
                        <a:effectLst/>
                        <a:latin typeface="Calibri"/>
                        <a:ea typeface="Calibri"/>
                        <a:cs typeface="Times New Roman"/>
                      </a:endParaRPr>
                    </a:p>
                    <a:p>
                      <a:pPr>
                        <a:lnSpc>
                          <a:spcPct val="115000"/>
                        </a:lnSpc>
                        <a:spcAft>
                          <a:spcPts val="0"/>
                        </a:spcAft>
                        <a:tabLst>
                          <a:tab pos="2066925" algn="l"/>
                        </a:tabLst>
                      </a:pPr>
                      <a:r>
                        <a:rPr lang="ru-RU" sz="1200" dirty="0">
                          <a:effectLst/>
                          <a:latin typeface="Times New Roman"/>
                          <a:ea typeface="Calibri"/>
                          <a:cs typeface="Times New Roman"/>
                        </a:rPr>
                        <a:t>Тактика защиты</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4</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4</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7003">
                <a:tc>
                  <a:txBody>
                    <a:bodyPr/>
                    <a:lstStyle/>
                    <a:p>
                      <a:pPr>
                        <a:lnSpc>
                          <a:spcPct val="115000"/>
                        </a:lnSpc>
                        <a:spcAft>
                          <a:spcPts val="0"/>
                        </a:spcAft>
                        <a:tabLst>
                          <a:tab pos="2066925" algn="l"/>
                        </a:tabLst>
                      </a:pPr>
                      <a:r>
                        <a:rPr lang="ru-RU" sz="1200">
                          <a:effectLst/>
                          <a:latin typeface="Times New Roman"/>
                          <a:ea typeface="Calibri"/>
                          <a:cs typeface="Times New Roman"/>
                        </a:rPr>
                        <a:t>Подвижные игры с элементами баскетбола, волейбола, подвижные игры с мячом</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Подвижные игры с мячом</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8</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8</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836">
                <a:tc>
                  <a:txBody>
                    <a:bodyPr/>
                    <a:lstStyle/>
                    <a:p>
                      <a:pPr>
                        <a:lnSpc>
                          <a:spcPct val="115000"/>
                        </a:lnSpc>
                        <a:spcAft>
                          <a:spcPts val="0"/>
                        </a:spcAft>
                        <a:tabLst>
                          <a:tab pos="2066925" algn="l"/>
                        </a:tabLst>
                      </a:pPr>
                      <a:r>
                        <a:rPr lang="ru-RU" sz="1200">
                          <a:effectLst/>
                          <a:latin typeface="Times New Roman"/>
                          <a:ea typeface="Calibri"/>
                          <a:cs typeface="Times New Roman"/>
                        </a:rPr>
                        <a:t>Общая физическая подготовка</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Развитие двигательных качеств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Обследование уровня усвоения двигательных умений и навыков с мячом (начало и конец года).</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5</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5</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2066925" algn="l"/>
                        </a:tabLst>
                      </a:pPr>
                      <a:r>
                        <a:rPr lang="ru-RU" sz="1200">
                          <a:effectLst/>
                          <a:latin typeface="Times New Roman"/>
                          <a:ea typeface="Calibri"/>
                          <a:cs typeface="Times New Roman"/>
                        </a:rPr>
                        <a:t>Теория</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Правила игры в баскетбол </a:t>
                      </a:r>
                      <a:endParaRPr lang="ru-RU" sz="1200">
                        <a:effectLst/>
                        <a:latin typeface="Calibri"/>
                        <a:ea typeface="Calibri"/>
                        <a:cs typeface="Times New Roman"/>
                      </a:endParaRPr>
                    </a:p>
                    <a:p>
                      <a:pPr>
                        <a:lnSpc>
                          <a:spcPct val="115000"/>
                        </a:lnSpc>
                        <a:spcAft>
                          <a:spcPts val="0"/>
                        </a:spcAft>
                        <a:tabLst>
                          <a:tab pos="2066925" algn="l"/>
                        </a:tabLst>
                      </a:pPr>
                      <a:r>
                        <a:rPr lang="ru-RU" sz="1200">
                          <a:effectLst/>
                          <a:latin typeface="Times New Roman"/>
                          <a:ea typeface="Calibri"/>
                          <a:cs typeface="Times New Roman"/>
                        </a:rPr>
                        <a:t>Жесты судей</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 </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a:effectLst/>
                          <a:latin typeface="Times New Roman"/>
                          <a:ea typeface="Calibri"/>
                          <a:cs typeface="Times New Roman"/>
                        </a:rPr>
                        <a:t>2</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2</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34">
                <a:tc gridSpan="4">
                  <a:txBody>
                    <a:bodyPr/>
                    <a:lstStyle/>
                    <a:p>
                      <a:pPr>
                        <a:lnSpc>
                          <a:spcPct val="115000"/>
                        </a:lnSpc>
                        <a:spcAft>
                          <a:spcPts val="0"/>
                        </a:spcAft>
                        <a:tabLst>
                          <a:tab pos="2066925" algn="l"/>
                        </a:tabLst>
                      </a:pPr>
                      <a:r>
                        <a:rPr lang="ru-RU" sz="1200">
                          <a:effectLst/>
                          <a:latin typeface="Times New Roman"/>
                          <a:ea typeface="Calibri"/>
                          <a:cs typeface="Times New Roman"/>
                        </a:rPr>
                        <a:t>                                                                                                                           И т о г о</a:t>
                      </a:r>
                      <a:endParaRPr lang="ru-RU" sz="12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tabLst>
                          <a:tab pos="2066925" algn="l"/>
                        </a:tabLst>
                      </a:pPr>
                      <a:r>
                        <a:rPr lang="ru-RU" sz="1200" dirty="0">
                          <a:effectLst/>
                          <a:latin typeface="Times New Roman"/>
                          <a:ea typeface="Calibri"/>
                          <a:cs typeface="Times New Roman"/>
                        </a:rPr>
                        <a:t>36</a:t>
                      </a:r>
                      <a:endParaRPr lang="ru-RU" sz="12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07504" y="46476"/>
            <a:ext cx="86409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066925" algn="l"/>
              </a:tabLst>
              <a:defRPr>
                <a:solidFill>
                  <a:schemeClr val="tx1"/>
                </a:solidFill>
                <a:latin typeface="Arial" pitchFamily="34" charset="0"/>
                <a:cs typeface="Arial" pitchFamily="34" charset="0"/>
              </a:defRPr>
            </a:lvl1pPr>
            <a:lvl2pPr fontAlgn="base">
              <a:spcBef>
                <a:spcPct val="0"/>
              </a:spcBef>
              <a:spcAft>
                <a:spcPct val="0"/>
              </a:spcAft>
              <a:tabLst>
                <a:tab pos="2066925" algn="l"/>
              </a:tabLst>
              <a:defRPr>
                <a:solidFill>
                  <a:schemeClr val="tx1"/>
                </a:solidFill>
                <a:latin typeface="Arial" pitchFamily="34" charset="0"/>
                <a:cs typeface="Arial" pitchFamily="34" charset="0"/>
              </a:defRPr>
            </a:lvl2pPr>
            <a:lvl3pPr fontAlgn="base">
              <a:spcBef>
                <a:spcPct val="0"/>
              </a:spcBef>
              <a:spcAft>
                <a:spcPct val="0"/>
              </a:spcAft>
              <a:tabLst>
                <a:tab pos="2066925" algn="l"/>
              </a:tabLst>
              <a:defRPr>
                <a:solidFill>
                  <a:schemeClr val="tx1"/>
                </a:solidFill>
                <a:latin typeface="Arial" pitchFamily="34" charset="0"/>
                <a:cs typeface="Arial" pitchFamily="34" charset="0"/>
              </a:defRPr>
            </a:lvl3pPr>
            <a:lvl4pPr fontAlgn="base">
              <a:spcBef>
                <a:spcPct val="0"/>
              </a:spcBef>
              <a:spcAft>
                <a:spcPct val="0"/>
              </a:spcAft>
              <a:tabLst>
                <a:tab pos="2066925" algn="l"/>
              </a:tabLst>
              <a:defRPr>
                <a:solidFill>
                  <a:schemeClr val="tx1"/>
                </a:solidFill>
                <a:latin typeface="Arial" pitchFamily="34" charset="0"/>
                <a:cs typeface="Arial" pitchFamily="34" charset="0"/>
              </a:defRPr>
            </a:lvl4pPr>
            <a:lvl5pPr fontAlgn="base">
              <a:spcBef>
                <a:spcPct val="0"/>
              </a:spcBef>
              <a:spcAft>
                <a:spcPct val="0"/>
              </a:spcAft>
              <a:tabLst>
                <a:tab pos="2066925" algn="l"/>
              </a:tabLst>
              <a:defRPr>
                <a:solidFill>
                  <a:schemeClr val="tx1"/>
                </a:solidFill>
                <a:latin typeface="Arial" pitchFamily="34" charset="0"/>
                <a:cs typeface="Arial" pitchFamily="34" charset="0"/>
              </a:defRPr>
            </a:lvl5pPr>
            <a:lvl6pPr fontAlgn="base">
              <a:spcBef>
                <a:spcPct val="0"/>
              </a:spcBef>
              <a:spcAft>
                <a:spcPct val="0"/>
              </a:spcAft>
              <a:tabLst>
                <a:tab pos="2066925" algn="l"/>
              </a:tabLst>
              <a:defRPr>
                <a:solidFill>
                  <a:schemeClr val="tx1"/>
                </a:solidFill>
                <a:latin typeface="Arial" pitchFamily="34" charset="0"/>
                <a:cs typeface="Arial" pitchFamily="34" charset="0"/>
              </a:defRPr>
            </a:lvl6pPr>
            <a:lvl7pPr fontAlgn="base">
              <a:spcBef>
                <a:spcPct val="0"/>
              </a:spcBef>
              <a:spcAft>
                <a:spcPct val="0"/>
              </a:spcAft>
              <a:tabLst>
                <a:tab pos="2066925" algn="l"/>
              </a:tabLst>
              <a:defRPr>
                <a:solidFill>
                  <a:schemeClr val="tx1"/>
                </a:solidFill>
                <a:latin typeface="Arial" pitchFamily="34" charset="0"/>
                <a:cs typeface="Arial" pitchFamily="34" charset="0"/>
              </a:defRPr>
            </a:lvl7pPr>
            <a:lvl8pPr fontAlgn="base">
              <a:spcBef>
                <a:spcPct val="0"/>
              </a:spcBef>
              <a:spcAft>
                <a:spcPct val="0"/>
              </a:spcAft>
              <a:tabLst>
                <a:tab pos="2066925" algn="l"/>
              </a:tabLst>
              <a:defRPr>
                <a:solidFill>
                  <a:schemeClr val="tx1"/>
                </a:solidFill>
                <a:latin typeface="Arial" pitchFamily="34" charset="0"/>
                <a:cs typeface="Arial" pitchFamily="34" charset="0"/>
              </a:defRPr>
            </a:lvl8pPr>
            <a:lvl9pPr fontAlgn="base">
              <a:spcBef>
                <a:spcPct val="0"/>
              </a:spcBef>
              <a:spcAft>
                <a:spcPct val="0"/>
              </a:spcAft>
              <a:tabLst>
                <a:tab pos="20669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066925" algn="l"/>
              </a:tabLst>
            </a:pP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Тематический план секции </a:t>
            </a:r>
            <a:r>
              <a:rPr kumimoji="0" lang="ru-RU" altLang="ru-RU" sz="1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Школа мяча</a:t>
            </a:r>
            <a:r>
              <a:rPr kumimoji="0" lang="ru-RU" altLang="ru-RU" sz="1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детьми 6-7 лет.</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66925"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7034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9494172"/>
              </p:ext>
            </p:extLst>
          </p:nvPr>
        </p:nvGraphicFramePr>
        <p:xfrm>
          <a:off x="251521" y="548681"/>
          <a:ext cx="8640959" cy="5833863"/>
        </p:xfrm>
        <a:graphic>
          <a:graphicData uri="http://schemas.openxmlformats.org/drawingml/2006/table">
            <a:tbl>
              <a:tblPr firstRow="1" firstCol="1" bandRow="1"/>
              <a:tblGrid>
                <a:gridCol w="1728191"/>
                <a:gridCol w="5904656"/>
                <a:gridCol w="1008112"/>
              </a:tblGrid>
              <a:tr h="576063">
                <a:tc>
                  <a:txBody>
                    <a:bodyPr/>
                    <a:lstStyle/>
                    <a:p>
                      <a:pPr>
                        <a:lnSpc>
                          <a:spcPct val="115000"/>
                        </a:lnSpc>
                        <a:spcAft>
                          <a:spcPts val="0"/>
                        </a:spcAft>
                      </a:pPr>
                      <a:r>
                        <a:rPr lang="ru-RU" sz="1200" dirty="0">
                          <a:effectLst/>
                          <a:latin typeface="Times New Roman"/>
                          <a:ea typeface="Calibri"/>
                          <a:cs typeface="Times New Roman"/>
                        </a:rPr>
                        <a:t>Наименование кабинета. Площадь</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Средства обучения</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Количество</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rowSpan="13">
                  <a:txBody>
                    <a:bodyPr/>
                    <a:lstStyle/>
                    <a:p>
                      <a:pPr>
                        <a:lnSpc>
                          <a:spcPct val="115000"/>
                        </a:lnSpc>
                        <a:spcAft>
                          <a:spcPts val="0"/>
                        </a:spcAft>
                      </a:pPr>
                      <a:r>
                        <a:rPr lang="ru-RU" sz="1200" dirty="0">
                          <a:effectLst/>
                          <a:latin typeface="Times New Roman"/>
                          <a:ea typeface="Calibri"/>
                          <a:cs typeface="Times New Roman"/>
                        </a:rPr>
                        <a:t>Спортивный зал </a:t>
                      </a:r>
                      <a:endParaRPr lang="ru-RU" sz="1200" dirty="0">
                        <a:effectLst/>
                        <a:latin typeface="Calibri"/>
                        <a:ea typeface="Calibri"/>
                        <a:cs typeface="Times New Roman"/>
                      </a:endParaRPr>
                    </a:p>
                    <a:p>
                      <a:pPr>
                        <a:lnSpc>
                          <a:spcPct val="115000"/>
                        </a:lnSpc>
                        <a:spcAft>
                          <a:spcPts val="0"/>
                        </a:spcAft>
                      </a:pPr>
                      <a:r>
                        <a:rPr lang="ru-RU" sz="1200" u="sng" dirty="0">
                          <a:effectLst/>
                          <a:latin typeface="Times New Roman"/>
                          <a:ea typeface="Calibri"/>
                          <a:cs typeface="Times New Roman"/>
                        </a:rPr>
                        <a:t>68 м2</a:t>
                      </a:r>
                      <a:endParaRPr lang="ru-RU" sz="1200" u="sng"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1. футбольные мячи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5</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2. волейбольные мячи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12</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a:effectLst/>
                          <a:latin typeface="Times New Roman"/>
                          <a:ea typeface="Calibri"/>
                          <a:cs typeface="Times New Roman"/>
                        </a:rPr>
                        <a:t>3. баскетбольные кольца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4. волейбольная сетка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1</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5. мяч массажный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25</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6. кегли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15</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7. мяч малый пластмассовый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60</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8. скамейка гимнастическая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2</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9. обруч пластмассовый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5</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dirty="0">
                          <a:effectLst/>
                          <a:latin typeface="Times New Roman"/>
                          <a:ea typeface="Calibri"/>
                          <a:cs typeface="Times New Roman"/>
                        </a:rPr>
                        <a:t>10. дуги разных размеров </a:t>
                      </a:r>
                      <a:endParaRPr lang="ru-RU" sz="1200" dirty="0">
                        <a:effectLst/>
                        <a:latin typeface="Calibri"/>
                        <a:ea typeface="Calibri"/>
                        <a:cs typeface="Times New Roman"/>
                      </a:endParaRPr>
                    </a:p>
                    <a:p>
                      <a:pPr>
                        <a:lnSpc>
                          <a:spcPct val="115000"/>
                        </a:lnSpc>
                        <a:spcAft>
                          <a:spcPts val="0"/>
                        </a:spcAft>
                      </a:pPr>
                      <a:r>
                        <a:rPr lang="ru-RU" sz="1200" dirty="0">
                          <a:effectLst/>
                          <a:latin typeface="Times New Roman"/>
                          <a:ea typeface="Calibri"/>
                          <a:cs typeface="Times New Roman"/>
                        </a:rPr>
                        <a:t> </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Calibri"/>
                          <a:cs typeface="Times New Roman"/>
                        </a:rPr>
                        <a:t>3</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a:effectLst/>
                          <a:latin typeface="Times New Roman"/>
                          <a:ea typeface="Calibri"/>
                          <a:cs typeface="Times New Roman"/>
                        </a:rPr>
                        <a:t>11. конусы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8</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08">
                <a:tc vMerge="1">
                  <a:txBody>
                    <a:bodyPr/>
                    <a:lstStyle/>
                    <a:p>
                      <a:endParaRPr lang="ru-RU"/>
                    </a:p>
                  </a:txBody>
                  <a:tcPr/>
                </a:tc>
                <a:tc>
                  <a:txBody>
                    <a:bodyPr/>
                    <a:lstStyle/>
                    <a:p>
                      <a:pPr>
                        <a:lnSpc>
                          <a:spcPct val="115000"/>
                        </a:lnSpc>
                        <a:spcAft>
                          <a:spcPts val="0"/>
                        </a:spcAft>
                      </a:pPr>
                      <a:r>
                        <a:rPr lang="ru-RU" sz="1200">
                          <a:effectLst/>
                          <a:latin typeface="Times New Roman"/>
                          <a:ea typeface="Calibri"/>
                          <a:cs typeface="Times New Roman"/>
                        </a:rPr>
                        <a:t>12. картотека бесед </a:t>
                      </a:r>
                      <a:endParaRPr lang="ru-RU" sz="1200">
                        <a:effectLst/>
                        <a:latin typeface="Calibri"/>
                        <a:ea typeface="Calibri"/>
                        <a:cs typeface="Times New Roman"/>
                      </a:endParaRPr>
                    </a:p>
                    <a:p>
                      <a:pPr>
                        <a:lnSpc>
                          <a:spcPct val="115000"/>
                        </a:lnSpc>
                        <a:spcAft>
                          <a:spcPts val="0"/>
                        </a:spcAft>
                      </a:pPr>
                      <a:r>
                        <a:rPr lang="ru-RU" sz="1200">
                          <a:effectLst/>
                          <a:latin typeface="Times New Roman"/>
                          <a:ea typeface="Calibri"/>
                          <a:cs typeface="Times New Roman"/>
                        </a:rPr>
                        <a:t> </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1</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804">
                <a:tc vMerge="1">
                  <a:txBody>
                    <a:bodyPr/>
                    <a:lstStyle/>
                    <a:p>
                      <a:endParaRPr lang="ru-RU"/>
                    </a:p>
                  </a:txBody>
                  <a:tcPr/>
                </a:tc>
                <a:tc>
                  <a:txBody>
                    <a:bodyPr/>
                    <a:lstStyle/>
                    <a:p>
                      <a:pPr>
                        <a:lnSpc>
                          <a:spcPct val="115000"/>
                        </a:lnSpc>
                        <a:spcAft>
                          <a:spcPts val="0"/>
                        </a:spcAft>
                      </a:pPr>
                      <a:r>
                        <a:rPr lang="ru-RU" sz="1200">
                          <a:effectLst/>
                          <a:latin typeface="Times New Roman"/>
                          <a:ea typeface="Calibri"/>
                          <a:cs typeface="Times New Roman"/>
                        </a:rPr>
                        <a:t>13. картотека подвижных игр</a:t>
                      </a:r>
                      <a:endParaRPr lang="ru-RU" sz="120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Calibri"/>
                          <a:cs typeface="Times New Roman"/>
                        </a:rPr>
                        <a:t>1</a:t>
                      </a:r>
                      <a:endParaRPr lang="ru-RU" sz="1200" dirty="0">
                        <a:effectLst/>
                        <a:latin typeface="Calibri"/>
                        <a:ea typeface="Calibri"/>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07504" y="67449"/>
            <a:ext cx="84249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Обеспеченность образовательного процесса кабинетом и средствами обучения</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2241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1366528"/>
          </a:xfrm>
          <a:prstGeom prst="rect">
            <a:avLst/>
          </a:prstGeom>
        </p:spPr>
        <p:txBody>
          <a:bodyPr wrap="square">
            <a:spAutoFit/>
          </a:bodyPr>
          <a:lstStyle/>
          <a:p>
            <a:pPr>
              <a:lnSpc>
                <a:spcPct val="115000"/>
              </a:lnSpc>
              <a:spcAft>
                <a:spcPts val="0"/>
              </a:spcAft>
            </a:pPr>
            <a:r>
              <a:rPr lang="ru-RU" b="1" u="sng" dirty="0">
                <a:solidFill>
                  <a:srgbClr val="000000"/>
                </a:solidFill>
                <a:latin typeface="Times New Roman"/>
                <a:ea typeface="Calibri"/>
                <a:cs typeface="Times New Roman"/>
              </a:rPr>
              <a:t>Содержание </a:t>
            </a:r>
            <a:r>
              <a:rPr lang="ru-RU" b="1" u="sng" dirty="0" smtClean="0">
                <a:solidFill>
                  <a:srgbClr val="000000"/>
                </a:solidFill>
                <a:latin typeface="Times New Roman"/>
                <a:ea typeface="Calibri"/>
                <a:cs typeface="Times New Roman"/>
              </a:rPr>
              <a:t>программы </a:t>
            </a:r>
            <a:endParaRPr lang="ru-RU" sz="1600" u="sng" dirty="0">
              <a:ea typeface="Calibri"/>
              <a:cs typeface="Times New Roman"/>
            </a:endParaRPr>
          </a:p>
          <a:p>
            <a:pPr>
              <a:lnSpc>
                <a:spcPct val="115000"/>
              </a:lnSpc>
              <a:spcAft>
                <a:spcPts val="0"/>
              </a:spcAft>
            </a:pPr>
            <a:r>
              <a:rPr lang="ru-RU" u="sng" dirty="0">
                <a:solidFill>
                  <a:srgbClr val="000000"/>
                </a:solidFill>
                <a:latin typeface="Times New Roman"/>
                <a:ea typeface="Calibri"/>
                <a:cs typeface="Times New Roman"/>
              </a:rPr>
              <a:t>Перспективное планирование обеспечивает освоение программного материала в определенной последовательности. Повторяемость занятий позволяет закреплять умения и навыки. </a:t>
            </a:r>
            <a:endParaRPr lang="ru-RU" sz="1600" u="sng" dirty="0">
              <a:ea typeface="Calibri"/>
              <a:cs typeface="Times New Roman"/>
            </a:endParaRPr>
          </a:p>
        </p:txBody>
      </p:sp>
      <p:pic>
        <p:nvPicPr>
          <p:cNvPr id="11266" name="Picture 2" descr="C:\Users\Владимир\Desktop\фото осенины\SDC173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8208913" cy="537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1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61554563"/>
              </p:ext>
            </p:extLst>
          </p:nvPr>
        </p:nvGraphicFramePr>
        <p:xfrm>
          <a:off x="51723" y="442421"/>
          <a:ext cx="8928991" cy="6382922"/>
        </p:xfrm>
        <a:graphic>
          <a:graphicData uri="http://schemas.openxmlformats.org/drawingml/2006/table">
            <a:tbl>
              <a:tblPr firstRow="1" firstCol="1" bandRow="1"/>
              <a:tblGrid>
                <a:gridCol w="792087"/>
                <a:gridCol w="2948044"/>
                <a:gridCol w="453836"/>
                <a:gridCol w="4735024"/>
              </a:tblGrid>
              <a:tr h="245630">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СЕНТЯБРЬ</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ОКТЯБРЬ</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9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Обследование уровня усвоения двигательных умений и навыков с мячом.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«Передал - садись»</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Беседа «Правила игры в пионербол»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«Горячий мяч»</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41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Обследование уровня усвоения двигательных умений и навыков с мячом.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Передвижение по площадке: приставным шагом, бегом и выпадом.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Подбрасывание и ловля мяча знакомым способом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 Мяч водящему»</a:t>
                      </a:r>
                      <a:endParaRPr lang="ru-RU" sz="1400" dirty="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Удар мяча об пол, ловля его двумя руками.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вверх, хлопок перед собой, ловля его двумя руками.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«Метко в кольцо».</a:t>
                      </a:r>
                      <a:endParaRPr lang="ru-RU" sz="1400" dirty="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78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 Бросок мяча друг другу в парах двумя руками от груди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Бросок мяча друг другу с отскоком от пола Прокатывание мяча одной и двумя руками из разных положений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«Мяч водящему»</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Обучение: </a:t>
                      </a:r>
                      <a:r>
                        <a:rPr lang="ru-RU" sz="1400" dirty="0">
                          <a:solidFill>
                            <a:srgbClr val="000000"/>
                          </a:solidFill>
                          <a:effectLst/>
                          <a:latin typeface="Times New Roman"/>
                          <a:ea typeface="Calibri"/>
                          <a:cs typeface="Times New Roman"/>
                        </a:rPr>
                        <a:t>Удар мяча об пол, поворот кругом, ловля его двумя руками.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Закрепление: </a:t>
                      </a:r>
                      <a:r>
                        <a:rPr lang="ru-RU" sz="1400" dirty="0">
                          <a:solidFill>
                            <a:srgbClr val="000000"/>
                          </a:solidFill>
                          <a:effectLst/>
                          <a:latin typeface="Times New Roman"/>
                          <a:ea typeface="Calibri"/>
                          <a:cs typeface="Times New Roman"/>
                        </a:rPr>
                        <a:t>Удар мяча об пол, ловля его двумя руками.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«Мяч на ракетке»</a:t>
                      </a:r>
                      <a:endParaRPr lang="ru-RU" sz="1400" dirty="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78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Бросок мяча вверх, хлопок перед собой; ловля его двумя руками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Бросок мяча вверх, ловля двумя руками.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«Горячий мяч»</a:t>
                      </a:r>
                      <a:endParaRPr lang="ru-RU" sz="140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4168" marR="641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Обучение: </a:t>
                      </a:r>
                      <a:r>
                        <a:rPr lang="ru-RU" sz="1400" dirty="0">
                          <a:solidFill>
                            <a:srgbClr val="000000"/>
                          </a:solidFill>
                          <a:effectLst/>
                          <a:latin typeface="Times New Roman"/>
                          <a:ea typeface="Calibri"/>
                          <a:cs typeface="Times New Roman"/>
                        </a:rPr>
                        <a:t>Удар мяча о стенку, ловля его с отскока от стены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Закрепление</a:t>
                      </a:r>
                      <a:r>
                        <a:rPr lang="ru-RU" sz="1400" dirty="0">
                          <a:solidFill>
                            <a:srgbClr val="000000"/>
                          </a:solidFill>
                          <a:effectLst/>
                          <a:latin typeface="Times New Roman"/>
                          <a:ea typeface="Calibri"/>
                          <a:cs typeface="Times New Roman"/>
                        </a:rPr>
                        <a:t>: Удар мяча об пол поворот кругом, ловля его двумя руками.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«Пять бросков»</a:t>
                      </a:r>
                      <a:endParaRPr lang="ru-RU" sz="1400" dirty="0">
                        <a:effectLst/>
                        <a:latin typeface="Calibri"/>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7006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87132"/>
            <a:ext cx="8784976" cy="517065"/>
          </a:xfrm>
          <a:prstGeom prst="rect">
            <a:avLst/>
          </a:prstGeom>
        </p:spPr>
        <p:txBody>
          <a:bodyPr wrap="square">
            <a:spAutoFit/>
          </a:bodyPr>
          <a:lstStyle/>
          <a:p>
            <a:pPr lvl="0">
              <a:lnSpc>
                <a:spcPct val="115000"/>
              </a:lnSpc>
            </a:pPr>
            <a:r>
              <a:rPr lang="ru-RU" sz="1200" b="1" dirty="0" smtClean="0">
                <a:solidFill>
                  <a:srgbClr val="000000"/>
                </a:solidFill>
                <a:latin typeface="Times New Roman"/>
                <a:ea typeface="Calibri"/>
                <a:cs typeface="Times New Roman"/>
              </a:rPr>
              <a:t>                                  Перспективный </a:t>
            </a:r>
            <a:r>
              <a:rPr lang="ru-RU" sz="1200" b="1" dirty="0">
                <a:solidFill>
                  <a:srgbClr val="000000"/>
                </a:solidFill>
                <a:latin typeface="Times New Roman"/>
                <a:ea typeface="Calibri"/>
                <a:cs typeface="Times New Roman"/>
              </a:rPr>
              <a:t>план работы с детьми 5-6 лет в секции пионербола «Школа мяча»</a:t>
            </a:r>
            <a:endParaRPr lang="ru-RU" sz="1200" dirty="0">
              <a:solidFill>
                <a:prstClr val="black"/>
              </a:solidFill>
              <a:ea typeface="Calibri"/>
              <a:cs typeface="Times New Roman"/>
            </a:endParaRPr>
          </a:p>
          <a:p>
            <a:pPr lvl="0">
              <a:lnSpc>
                <a:spcPct val="115000"/>
              </a:lnSpc>
            </a:pPr>
            <a:r>
              <a:rPr lang="ru-RU" sz="1200" b="1" dirty="0">
                <a:solidFill>
                  <a:srgbClr val="000000"/>
                </a:solidFill>
                <a:latin typeface="Times New Roman"/>
                <a:ea typeface="Calibri"/>
                <a:cs typeface="Times New Roman"/>
              </a:rPr>
              <a:t> </a:t>
            </a:r>
            <a:endParaRPr lang="ru-RU" sz="1200" dirty="0">
              <a:solidFill>
                <a:prstClr val="black"/>
              </a:solidFill>
              <a:ea typeface="Calibri"/>
              <a:cs typeface="Times New Roman"/>
            </a:endParaRPr>
          </a:p>
        </p:txBody>
      </p:sp>
    </p:spTree>
    <p:extLst>
      <p:ext uri="{BB962C8B-B14F-4D97-AF65-F5344CB8AC3E}">
        <p14:creationId xmlns:p14="http://schemas.microsoft.com/office/powerpoint/2010/main" val="2678784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35434066"/>
              </p:ext>
            </p:extLst>
          </p:nvPr>
        </p:nvGraphicFramePr>
        <p:xfrm>
          <a:off x="107502" y="260647"/>
          <a:ext cx="8856986" cy="6466042"/>
        </p:xfrm>
        <a:graphic>
          <a:graphicData uri="http://schemas.openxmlformats.org/drawingml/2006/table">
            <a:tbl>
              <a:tblPr firstRow="1" firstCol="1" bandRow="1"/>
              <a:tblGrid>
                <a:gridCol w="504058"/>
                <a:gridCol w="4536504"/>
                <a:gridCol w="524543"/>
                <a:gridCol w="3291881"/>
              </a:tblGrid>
              <a:tr h="188035">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r>
                        <a:rPr lang="ru-RU" sz="1400" b="1" dirty="0" smtClean="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НОЯБРЬ</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ДЕКАБРЬ</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278">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Обучение</a:t>
                      </a:r>
                      <a:r>
                        <a:rPr lang="ru-RU" sz="1400" dirty="0">
                          <a:solidFill>
                            <a:srgbClr val="000000"/>
                          </a:solidFill>
                          <a:effectLst/>
                          <a:latin typeface="Times New Roman"/>
                          <a:ea typeface="Calibri"/>
                          <a:cs typeface="Times New Roman"/>
                        </a:rPr>
                        <a:t>: Бросок мяча снизу двумя руками в парах.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Закрепление: </a:t>
                      </a:r>
                      <a:r>
                        <a:rPr lang="ru-RU" sz="1400" dirty="0">
                          <a:solidFill>
                            <a:srgbClr val="000000"/>
                          </a:solidFill>
                          <a:effectLst/>
                          <a:latin typeface="Times New Roman"/>
                          <a:ea typeface="Calibri"/>
                          <a:cs typeface="Times New Roman"/>
                        </a:rPr>
                        <a:t>Удар мяча о стенку, ловля его с отскока от стены.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«Перебрасывание мяча».</a:t>
                      </a:r>
                      <a:endParaRPr lang="ru-RU" sz="1400" dirty="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Обучение: </a:t>
                      </a:r>
                      <a:r>
                        <a:rPr lang="ru-RU" sz="1400" dirty="0">
                          <a:solidFill>
                            <a:srgbClr val="000000"/>
                          </a:solidFill>
                          <a:effectLst/>
                          <a:latin typeface="Times New Roman"/>
                          <a:ea typeface="Calibri"/>
                          <a:cs typeface="Times New Roman"/>
                        </a:rPr>
                        <a:t>Удар мяча об пол, ловля его двумя руками при ходьбе.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Закрепление: </a:t>
                      </a:r>
                      <a:r>
                        <a:rPr lang="ru-RU" sz="1400" dirty="0">
                          <a:solidFill>
                            <a:srgbClr val="000000"/>
                          </a:solidFill>
                          <a:effectLst/>
                          <a:latin typeface="Times New Roman"/>
                          <a:ea typeface="Calibri"/>
                          <a:cs typeface="Times New Roman"/>
                        </a:rPr>
                        <a:t>Бросок мяча из-за головы об пол в парах.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«Охотники и утки»</a:t>
                      </a:r>
                      <a:endParaRPr lang="ru-RU" sz="1400" dirty="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243">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II неделя</a:t>
                      </a:r>
                      <a:endParaRPr lang="ru-RU" sz="1400" dirty="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Обучение</a:t>
                      </a:r>
                      <a:r>
                        <a:rPr lang="ru-RU" sz="1400" dirty="0">
                          <a:solidFill>
                            <a:srgbClr val="000000"/>
                          </a:solidFill>
                          <a:effectLst/>
                          <a:latin typeface="Times New Roman"/>
                          <a:ea typeface="Calibri"/>
                          <a:cs typeface="Times New Roman"/>
                        </a:rPr>
                        <a:t>: Бросок мяча из-за головы двумя руками в парах.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Закрепление: </a:t>
                      </a:r>
                      <a:r>
                        <a:rPr lang="ru-RU" sz="1400" dirty="0">
                          <a:solidFill>
                            <a:srgbClr val="000000"/>
                          </a:solidFill>
                          <a:effectLst/>
                          <a:latin typeface="Times New Roman"/>
                          <a:ea typeface="Calibri"/>
                          <a:cs typeface="Times New Roman"/>
                        </a:rPr>
                        <a:t>Бросок мяча снизу двумя руками в парах.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«Мяч через сетку».</a:t>
                      </a:r>
                      <a:endParaRPr lang="ru-RU" sz="1400" dirty="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Беседа Спортивные термины.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«Поле и его линии».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«Перестрелка»</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382">
                <a:tc>
                  <a:txBody>
                    <a:bodyPr/>
                    <a:lstStyle/>
                    <a:p>
                      <a:pPr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Бросок мяча от груди двумя руками в парах.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Бросок мяча из-за головы двумя руками в парах.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«Собачки»</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Метание мяча расстояния 2 -2,5 м в обруч, расположенный на полу, способом снизу.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Перебрасывание мяча произвольным способом через сетку.</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775">
                <a:tc>
                  <a:txBody>
                    <a:bodyPr/>
                    <a:lstStyle/>
                    <a:p>
                      <a:pPr>
                        <a:lnSpc>
                          <a:spcPct val="115000"/>
                        </a:lnSpc>
                        <a:spcAft>
                          <a:spcPts val="100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Бросок мяча из-за головы об пол в парах.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Бросок мяча от груди двумя руками в парах.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«Стой».</a:t>
                      </a:r>
                      <a:endParaRPr lang="ru-RU" sz="140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9261" marR="4926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ПИ «Мяч через сетку»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«Собачки»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«Из круга вышибалы»</a:t>
                      </a:r>
                      <a:endParaRPr lang="ru-RU" sz="1400" dirty="0">
                        <a:effectLst/>
                        <a:latin typeface="Calibri"/>
                        <a:ea typeface="Calibri"/>
                        <a:cs typeface="Times New Roman"/>
                      </a:endParaRPr>
                    </a:p>
                  </a:txBody>
                  <a:tcPr marL="49261" marR="4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616075" y="1260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8122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11767968"/>
              </p:ext>
            </p:extLst>
          </p:nvPr>
        </p:nvGraphicFramePr>
        <p:xfrm>
          <a:off x="107504" y="116632"/>
          <a:ext cx="8928992" cy="6567151"/>
        </p:xfrm>
        <a:graphic>
          <a:graphicData uri="http://schemas.openxmlformats.org/drawingml/2006/table">
            <a:tbl>
              <a:tblPr firstRow="1" firstCol="1" bandRow="1"/>
              <a:tblGrid>
                <a:gridCol w="432048"/>
                <a:gridCol w="4032448"/>
                <a:gridCol w="576064"/>
                <a:gridCol w="3888432"/>
              </a:tblGrid>
              <a:tr h="173220">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ЯНВАРЬ</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ФЕВРАЛЬ</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533">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 неделя</a:t>
                      </a:r>
                      <a:endParaRPr lang="ru-RU" sz="1400" dirty="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Отбивание мяча об пол на месте левой рукой.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отбивание мяча об пол на месте правой рукой.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«Займи свободный кружок».</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219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Метание мяча с расстояния 2 -2,5 м в обруч, расположенный на полу, способом сверху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Метание мяча с расстояния 2 -2,5 м в обруч,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расположенный на полу, способом снизу. ПИ «Охотники и утки».</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Отбивание мяча об пол на месте, с передачей его из правой руки в левую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Отбивание мяча об пол на месте левой рукой.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«Мячи разные несём».</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972">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Метание мяча с расстояния 2 -2,5 м в обруч, способом из-за головы.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Метание мяча с расстояния 2 -2,5 м в обруч,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расположенный на полу, способом сверху.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«Задний ход».</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Отбивание мяча об пол правой рукой, поворачиваясь вокруг себя.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Отбивание мяча об пол на месте, с передачей его из правой руки в левую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a:t>
                      </a:r>
                      <a:r>
                        <a:rPr lang="ru-RU" sz="1400" dirty="0" err="1">
                          <a:solidFill>
                            <a:srgbClr val="000000"/>
                          </a:solidFill>
                          <a:effectLst/>
                          <a:latin typeface="Times New Roman"/>
                          <a:ea typeface="Calibri"/>
                          <a:cs typeface="Times New Roman"/>
                        </a:rPr>
                        <a:t>Пo</a:t>
                      </a:r>
                      <a:r>
                        <a:rPr lang="ru-RU" sz="1400" dirty="0">
                          <a:solidFill>
                            <a:srgbClr val="000000"/>
                          </a:solidFill>
                          <a:effectLst/>
                          <a:latin typeface="Times New Roman"/>
                          <a:ea typeface="Calibri"/>
                          <a:cs typeface="Times New Roman"/>
                        </a:rPr>
                        <a:t> кочкам».</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805">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Отбивание мяча об пол на месте правой рукой.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Метание мяча с расстояния 2 -2,5 м в обруч, способом из-за головы. ПИ «Круг».</a:t>
                      </a:r>
                      <a:endParaRPr lang="ru-RU" sz="140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2540" marR="425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Отбивание мяча об пол левой рукой, поворачиваясь вокруг себя.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Отбивание мяча об пол правой рукой, поворачиваясь во-круг себя. ПИ «Догони партнёра».</a:t>
                      </a:r>
                      <a:endParaRPr lang="ru-RU" sz="1400" dirty="0">
                        <a:effectLst/>
                        <a:latin typeface="Calibri"/>
                        <a:ea typeface="Calibri"/>
                        <a:cs typeface="Times New Roman"/>
                      </a:endParaRPr>
                    </a:p>
                  </a:txBody>
                  <a:tcPr marL="42540" marR="42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0193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7037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02357517"/>
              </p:ext>
            </p:extLst>
          </p:nvPr>
        </p:nvGraphicFramePr>
        <p:xfrm>
          <a:off x="251520" y="260648"/>
          <a:ext cx="8424936" cy="6028417"/>
        </p:xfrm>
        <a:graphic>
          <a:graphicData uri="http://schemas.openxmlformats.org/drawingml/2006/table">
            <a:tbl>
              <a:tblPr firstRow="1" firstCol="1" bandRow="1"/>
              <a:tblGrid>
                <a:gridCol w="317514"/>
                <a:gridCol w="3833542"/>
                <a:gridCol w="633266"/>
                <a:gridCol w="3640614"/>
              </a:tblGrid>
              <a:tr h="210921">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МАРТ</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АПРЕЛЬ</a:t>
                      </a:r>
                      <a:endParaRPr lang="ru-RU" sz="140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552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Отбивание мяча об пол правой рукой, с продвижением вперёд.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Отбивание мяча об пол левой рукой, поворачиваясь вокруг себя.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«Передай мяч по цепочке».</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 неделя</a:t>
                      </a:r>
                      <a:endParaRPr lang="ru-RU" sz="1400" dirty="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Ведение мяча и передача его в беге парами.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Ведение мяча и передача его в ходьбе парами.</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512">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Отбивание мяча об пол левой рукой, с продвижением вперёд.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Отбивание мяча об пол правой рукой, с продвижением вперёд.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«Туннель».</a:t>
                      </a:r>
                      <a:endParaRPr lang="ru-RU" sz="140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Метание мяча в баскетбольный щит с места.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Ведение мяча и передача его в беге парами.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«Эстафета с ведением мяча».</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837">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Ведение мяча в беге.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Отбивание мяча об пол левой рукой, с продвижением вперёд.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«Успей поймать».</a:t>
                      </a:r>
                      <a:endParaRPr lang="ru-RU" sz="140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Метание мяча в баскетбольный щит с ведением.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Метание мяча в баскетбольный щит с места.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«Охотники и утки».</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725">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Ведение мяча и передача его в ходьбе парами.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в беге.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«Защити мяч».</a:t>
                      </a:r>
                      <a:endParaRPr lang="ru-RU" sz="140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53071" marR="530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Метание мяча в баскетбольный щит с передачей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партеру.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Метание мяча в баскетбольный щит с ведением.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«Три мяча».</a:t>
                      </a:r>
                      <a:endParaRPr lang="ru-RU" sz="1400" dirty="0">
                        <a:effectLst/>
                        <a:latin typeface="Calibri"/>
                        <a:ea typeface="Calibri"/>
                        <a:cs typeface="Times New Roman"/>
                      </a:endParaRPr>
                    </a:p>
                  </a:txBody>
                  <a:tcPr marL="53071" marR="53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937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69980377"/>
              </p:ext>
            </p:extLst>
          </p:nvPr>
        </p:nvGraphicFramePr>
        <p:xfrm>
          <a:off x="611560" y="692696"/>
          <a:ext cx="5400600" cy="4365771"/>
        </p:xfrm>
        <a:graphic>
          <a:graphicData uri="http://schemas.openxmlformats.org/drawingml/2006/table">
            <a:tbl>
              <a:tblPr firstRow="1" firstCol="1" bandRow="1"/>
              <a:tblGrid>
                <a:gridCol w="393999"/>
                <a:gridCol w="5006601"/>
              </a:tblGrid>
              <a:tr h="457552">
                <a:tc gridSpan="2">
                  <a:txBody>
                    <a:bodyPr/>
                    <a:lstStyle/>
                    <a:p>
                      <a:pPr>
                        <a:lnSpc>
                          <a:spcPct val="115000"/>
                        </a:lnSpc>
                        <a:spcAft>
                          <a:spcPts val="0"/>
                        </a:spcAft>
                      </a:pPr>
                      <a:r>
                        <a:rPr lang="ru-RU" sz="1600" b="1" dirty="0">
                          <a:solidFill>
                            <a:srgbClr val="000000"/>
                          </a:solidFill>
                          <a:effectLst/>
                          <a:latin typeface="Times New Roman"/>
                          <a:ea typeface="Calibri"/>
                          <a:cs typeface="Times New Roman"/>
                        </a:rPr>
                        <a:t>                               </a:t>
                      </a:r>
                      <a:r>
                        <a:rPr lang="ru-RU" sz="1600" b="1" dirty="0" smtClean="0">
                          <a:solidFill>
                            <a:srgbClr val="000000"/>
                          </a:solidFill>
                          <a:effectLst/>
                          <a:latin typeface="Times New Roman"/>
                          <a:ea typeface="Calibri"/>
                          <a:cs typeface="Times New Roman"/>
                        </a:rPr>
                        <a:t>МАЙ </a:t>
                      </a:r>
                      <a:r>
                        <a:rPr lang="ru-RU" sz="1600" b="1" dirty="0">
                          <a:solidFill>
                            <a:srgbClr val="000000"/>
                          </a:solidFill>
                          <a:effectLst/>
                          <a:latin typeface="Times New Roman"/>
                          <a:ea typeface="Calibri"/>
                          <a:cs typeface="Times New Roman"/>
                        </a:rPr>
                        <a:t>(на спортивной площадке)</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88528">
                <a:tc>
                  <a:txBody>
                    <a:bodyPr/>
                    <a:lstStyle/>
                    <a:p>
                      <a:pPr>
                        <a:lnSpc>
                          <a:spcPct val="115000"/>
                        </a:lnSpc>
                        <a:spcAft>
                          <a:spcPts val="0"/>
                        </a:spcAft>
                      </a:pPr>
                      <a:r>
                        <a:rPr lang="ru-RU" sz="1600" dirty="0">
                          <a:solidFill>
                            <a:srgbClr val="000000"/>
                          </a:solidFill>
                          <a:effectLst/>
                          <a:latin typeface="Times New Roman"/>
                          <a:ea typeface="Calibri"/>
                          <a:cs typeface="Times New Roman"/>
                        </a:rPr>
                        <a:t>I</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Обследование уровня физического развития детей.</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054">
                <a:tc>
                  <a:txBody>
                    <a:bodyPr/>
                    <a:lstStyle/>
                    <a:p>
                      <a:pPr>
                        <a:lnSpc>
                          <a:spcPct val="115000"/>
                        </a:lnSpc>
                        <a:spcAft>
                          <a:spcPts val="0"/>
                        </a:spcAft>
                      </a:pPr>
                      <a:r>
                        <a:rPr lang="ru-RU" sz="1600" dirty="0">
                          <a:solidFill>
                            <a:srgbClr val="000000"/>
                          </a:solidFill>
                          <a:effectLst/>
                          <a:latin typeface="Times New Roman"/>
                          <a:ea typeface="Calibri"/>
                          <a:cs typeface="Times New Roman"/>
                        </a:rPr>
                        <a:t>II</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Закрепить бросок и ловлю мяча в парах через сетку.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ПИ «Займи свободный кружок»</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5583">
                <a:tc>
                  <a:txBody>
                    <a:bodyPr/>
                    <a:lstStyle/>
                    <a:p>
                      <a:pPr>
                        <a:lnSpc>
                          <a:spcPct val="115000"/>
                        </a:lnSpc>
                        <a:spcAft>
                          <a:spcPts val="0"/>
                        </a:spcAft>
                      </a:pPr>
                      <a:r>
                        <a:rPr lang="ru-RU" sz="1600" dirty="0">
                          <a:solidFill>
                            <a:srgbClr val="000000"/>
                          </a:solidFill>
                          <a:effectLst/>
                          <a:latin typeface="Times New Roman"/>
                          <a:ea typeface="Calibri"/>
                          <a:cs typeface="Times New Roman"/>
                        </a:rPr>
                        <a:t>III</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Учить перемещения по площадке.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Челночный бег 3х5м.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Игра «Пионербол» по командам</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054">
                <a:tc>
                  <a:txBody>
                    <a:bodyPr/>
                    <a:lstStyle/>
                    <a:p>
                      <a:pPr>
                        <a:lnSpc>
                          <a:spcPct val="115000"/>
                        </a:lnSpc>
                        <a:spcAft>
                          <a:spcPts val="0"/>
                        </a:spcAft>
                      </a:pPr>
                      <a:r>
                        <a:rPr lang="ru-RU" sz="1600">
                          <a:solidFill>
                            <a:srgbClr val="000000"/>
                          </a:solidFill>
                          <a:effectLst/>
                          <a:latin typeface="Times New Roman"/>
                          <a:ea typeface="Calibri"/>
                          <a:cs typeface="Times New Roman"/>
                        </a:rPr>
                        <a:t>IV</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ПИ «Собачки»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Игра «Пионербол» по командам</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524000" y="2916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descr="http://dyuymovochka74.ru/wp-content/uploads/2014/11/mah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83" t="10855" r="11890" b="5024"/>
          <a:stretch/>
        </p:blipFill>
        <p:spPr bwMode="auto">
          <a:xfrm>
            <a:off x="6228185" y="1628800"/>
            <a:ext cx="2304256" cy="272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9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3200876"/>
          </a:xfrm>
          <a:prstGeom prst="rect">
            <a:avLst/>
          </a:prstGeom>
        </p:spPr>
        <p:txBody>
          <a:bodyPr wrap="square">
            <a:spAutoFit/>
          </a:bodyPr>
          <a:lstStyle/>
          <a:p>
            <a:pPr>
              <a:lnSpc>
                <a:spcPct val="115000"/>
              </a:lnSpc>
              <a:spcAft>
                <a:spcPts val="0"/>
              </a:spcAft>
            </a:pPr>
            <a:r>
              <a:rPr lang="ru-RU" sz="2000" u="sng" dirty="0">
                <a:solidFill>
                  <a:srgbClr val="000000"/>
                </a:solidFill>
                <a:latin typeface="Times New Roman"/>
                <a:ea typeface="Calibri"/>
              </a:rPr>
              <a:t>Важное место в системе физического воспитания детей дошкольного возраста занимают действия с мячом. </a:t>
            </a:r>
            <a:r>
              <a:rPr lang="ru-RU" sz="2000" dirty="0">
                <a:solidFill>
                  <a:srgbClr val="000000"/>
                </a:solidFill>
                <a:latin typeface="Times New Roman"/>
                <a:ea typeface="Calibri"/>
              </a:rPr>
              <a:t>Упражнения в бросании, катании мячей способствуют развитию глазомера, координации, ловкости, ритмичности, согласованности движений, совершенствуют пространственную ориентировку. Упражнения с мячом различного объема развивают не только крупные, но и мелкие мышцы, увеличивают подвижность в суставах пальцев и кистях, усиливают кровообращение. </a:t>
            </a:r>
            <a:r>
              <a:rPr lang="ru-RU" sz="2000" u="sng" dirty="0">
                <a:solidFill>
                  <a:srgbClr val="000000"/>
                </a:solidFill>
                <a:latin typeface="Times New Roman"/>
                <a:ea typeface="Calibri"/>
                <a:cs typeface="Times New Roman"/>
              </a:rPr>
              <a:t>Поэтому работа с мячом занимает одно из главных мест в физкультурно-оздоровительной работе с детьми. </a:t>
            </a:r>
            <a:endParaRPr lang="ru-RU" sz="2000" u="sng" dirty="0">
              <a:ea typeface="Calibri"/>
              <a:cs typeface="Times New Roman"/>
            </a:endParaRPr>
          </a:p>
          <a:p>
            <a:endParaRPr lang="ru-RU" dirty="0"/>
          </a:p>
        </p:txBody>
      </p:sp>
      <p:pic>
        <p:nvPicPr>
          <p:cNvPr id="1026" name="Picture 2" descr="C:\Users\Владимир\Desktop\фото осенины\SDC174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12976"/>
            <a:ext cx="4824536" cy="36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47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1047979"/>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Перспективный план работы с детьми 6-7 лет в секции пионербола «Школа мяча»</a:t>
            </a:r>
            <a:endParaRPr lang="ru-RU" sz="1600" dirty="0">
              <a:ea typeface="Calibri"/>
              <a:cs typeface="Times New Roman"/>
            </a:endParaRPr>
          </a:p>
          <a:p>
            <a:pPr>
              <a:lnSpc>
                <a:spcPct val="115000"/>
              </a:lnSpc>
              <a:spcAft>
                <a:spcPts val="0"/>
              </a:spcAft>
            </a:pPr>
            <a:r>
              <a:rPr lang="ru-RU" b="1" dirty="0">
                <a:solidFill>
                  <a:srgbClr val="000000"/>
                </a:solidFill>
                <a:latin typeface="Times New Roman"/>
                <a:ea typeface="Calibri"/>
                <a:cs typeface="Times New Roman"/>
              </a:rPr>
              <a:t> </a:t>
            </a:r>
            <a:endParaRPr lang="ru-RU" sz="1600" dirty="0">
              <a:ea typeface="Calibri"/>
              <a:cs typeface="Times New Roman"/>
            </a:endParaRPr>
          </a:p>
          <a:p>
            <a:pPr>
              <a:lnSpc>
                <a:spcPct val="115000"/>
              </a:lnSpc>
              <a:spcAft>
                <a:spcPts val="0"/>
              </a:spcAft>
            </a:pPr>
            <a:r>
              <a:rPr lang="ru-RU" b="1" dirty="0">
                <a:solidFill>
                  <a:srgbClr val="000000"/>
                </a:solidFill>
                <a:latin typeface="Times New Roman"/>
                <a:ea typeface="Calibri"/>
                <a:cs typeface="Times New Roman"/>
              </a:rPr>
              <a:t> </a:t>
            </a:r>
            <a:endParaRPr lang="ru-RU" sz="1600" dirty="0">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2372619"/>
              </p:ext>
            </p:extLst>
          </p:nvPr>
        </p:nvGraphicFramePr>
        <p:xfrm>
          <a:off x="323527" y="500269"/>
          <a:ext cx="8280920" cy="6107141"/>
        </p:xfrm>
        <a:graphic>
          <a:graphicData uri="http://schemas.openxmlformats.org/drawingml/2006/table">
            <a:tbl>
              <a:tblPr firstRow="1" firstCol="1" bandRow="1"/>
              <a:tblGrid>
                <a:gridCol w="689865"/>
                <a:gridCol w="3350535"/>
                <a:gridCol w="719419"/>
                <a:gridCol w="3521101"/>
              </a:tblGrid>
              <a:tr h="235305">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СЕНТЯБРЬ</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ОКТЯБРЬ</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0588">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 неделя</a:t>
                      </a:r>
                      <a:endParaRPr lang="ru-RU" sz="1400" dirty="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1. Обследование уровня физического развития детей.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Бросок мяча в кольцо снизу.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продвижением вперёд, защита кольца.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«Играй, играй, мяч не теряй».</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6524">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Беседа: Правила игры в баскетбол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«Что можно и чего нельзя в баскетболе?»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«Пятнашки с мячом</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II неделя</a:t>
                      </a:r>
                      <a:endParaRPr lang="ru-RU" sz="1400" dirty="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Бросок мяча в кольцо сверху.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снизу.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«Туннель».</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0588">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Ведение мяча с продвижением вперёд, защита кольца.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Метание мяча в баскетбольный щит с ведением.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«Пятнашки в тройках».</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III неделя</a:t>
                      </a:r>
                      <a:endParaRPr lang="ru-RU" sz="1400" dirty="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Ведение мяча приставным шагом.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сверху.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«Мяч водящему».</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077">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продвижением вперёд в ходьбе и беге.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«Пятнашки с мячом».</a:t>
                      </a:r>
                      <a:endParaRPr lang="ru-RU" sz="140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0786" marR="607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Бросок мяча в кольцо после ведения, с фиксацией остановки.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Ведение мяча приставным шагом.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«Метко в корзину».</a:t>
                      </a:r>
                      <a:endParaRPr lang="ru-RU" sz="1400" dirty="0">
                        <a:effectLst/>
                        <a:latin typeface="Calibri"/>
                        <a:ea typeface="Calibri"/>
                        <a:cs typeface="Times New Roman"/>
                      </a:endParaRPr>
                    </a:p>
                  </a:txBody>
                  <a:tcPr marL="60786" marR="60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4073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73358255"/>
              </p:ext>
            </p:extLst>
          </p:nvPr>
        </p:nvGraphicFramePr>
        <p:xfrm>
          <a:off x="179511" y="177377"/>
          <a:ext cx="8856985" cy="6561870"/>
        </p:xfrm>
        <a:graphic>
          <a:graphicData uri="http://schemas.openxmlformats.org/drawingml/2006/table">
            <a:tbl>
              <a:tblPr firstRow="1" firstCol="1" bandRow="1"/>
              <a:tblGrid>
                <a:gridCol w="627962"/>
                <a:gridCol w="3296799"/>
                <a:gridCol w="549467"/>
                <a:gridCol w="4382757"/>
              </a:tblGrid>
              <a:tr h="238436">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НОЯБРЬ</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ДЕКАБРЬ</a:t>
                      </a:r>
                      <a:endParaRPr lang="ru-RU" sz="140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942">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 неделя</a:t>
                      </a:r>
                      <a:endParaRPr lang="ru-RU" sz="1400" dirty="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Бросок мяча в кольцо одной рукой от плеча.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после ведения, с фиксацией остановки.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«Эстафета с ведением мяча».</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 неделя</a:t>
                      </a:r>
                      <a:endParaRPr lang="ru-RU" sz="1400" dirty="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Бросание мяча через сетку одной рукой от плеча.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изменением направления передвижения.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«Ведение мяча парами».</a:t>
                      </a:r>
                      <a:endParaRPr lang="ru-RU" sz="140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942">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Бросок мяча в кольцо одной рукой от плеча, после ловли его от партнера.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од-ной рукой от плеча.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«Мяч между кеглями».</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II неделя</a:t>
                      </a:r>
                      <a:endParaRPr lang="ru-RU" sz="1400" dirty="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Ловля мяча в парах с выпадами вперёд, в стороны.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Бросание мяча через сетку одной рукой от плеча.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«Сбей кеглю»</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832">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Ведение мяча правой, левой рукой, свободно продвигаясь по площадке.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Бросок мяча в кольцо одной рукой от плеча, после ловли его от партнера.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«Поймай мяч»</a:t>
                      </a:r>
                      <a:endParaRPr lang="ru-RU" sz="140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Прыжок до кольца в беге.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Ловля мяча в парах с выпадами вперёд, в стороны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«Попади по мячу»</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832">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Ведение мяча с изменением направления передвижения.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правой, ле-вой рукой, свободно продвигаясь по площадке. ПИ «Чья команда быстрее?».</a:t>
                      </a:r>
                      <a:endParaRPr lang="ru-RU" sz="140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55698" marR="5569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ПИ «Ловец с мячом»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«Метко в кольцо»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«Из круга вышибалы»</a:t>
                      </a:r>
                      <a:endParaRPr lang="ru-RU" sz="1400" dirty="0">
                        <a:effectLst/>
                        <a:latin typeface="Calibri"/>
                        <a:ea typeface="Calibri"/>
                        <a:cs typeface="Times New Roman"/>
                      </a:endParaRPr>
                    </a:p>
                  </a:txBody>
                  <a:tcPr marL="55698" marR="55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39950" y="1468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0253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26680030"/>
              </p:ext>
            </p:extLst>
          </p:nvPr>
        </p:nvGraphicFramePr>
        <p:xfrm>
          <a:off x="179512" y="260649"/>
          <a:ext cx="8673388" cy="5019837"/>
        </p:xfrm>
        <a:graphic>
          <a:graphicData uri="http://schemas.openxmlformats.org/drawingml/2006/table">
            <a:tbl>
              <a:tblPr firstRow="1" firstCol="1" bandRow="1"/>
              <a:tblGrid>
                <a:gridCol w="780998"/>
                <a:gridCol w="3555696"/>
                <a:gridCol w="761935"/>
                <a:gridCol w="3574759"/>
              </a:tblGrid>
              <a:tr h="252611">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ЯНВАРЬ</a:t>
                      </a:r>
                      <a:endParaRPr lang="ru-RU" sz="140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ФЕВРАЛЬ</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834">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Закрепление: Правила разыгрывания мяча.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«Мяч по кругу».</a:t>
                      </a:r>
                      <a:endParaRPr lang="ru-RU" sz="140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056">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Закрепление: Прыжок до кольца в беге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«Забери мяч».</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dirty="0">
                          <a:solidFill>
                            <a:srgbClr val="000000"/>
                          </a:solidFill>
                          <a:effectLst/>
                          <a:latin typeface="Times New Roman"/>
                          <a:ea typeface="Calibri"/>
                          <a:cs typeface="Times New Roman"/>
                        </a:rPr>
                        <a:t>II неделя</a:t>
                      </a:r>
                      <a:endParaRPr lang="ru-RU" sz="1400" dirty="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Бросок мяча в кольцо с места двумя руками от груди.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Правила разыгрывания мяча.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«Вызови по имени».</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056">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Беседа: Жесты судей. «Штрафные броски»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«Гонки мячей по кругу».</a:t>
                      </a:r>
                      <a:endParaRPr lang="ru-RU" sz="140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III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Игра в баскетбол командами.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с места двумя руками от груди.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«Поймай мяч».</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328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Играем в баскетбол.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Правила нападения и защиты.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«Кого назвали, тот лови мяч».</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61477" marR="6147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Обучение: Игра в баскетбол командами.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Закрепление: Правила нападения и защиты. ПИ «Борьба за мяч».</a:t>
                      </a:r>
                      <a:endParaRPr lang="ru-RU" sz="1400" dirty="0">
                        <a:effectLst/>
                        <a:latin typeface="Calibri"/>
                        <a:ea typeface="Calibri"/>
                        <a:cs typeface="Times New Roman"/>
                      </a:endParaRPr>
                    </a:p>
                  </a:txBody>
                  <a:tcPr marL="61477" marR="6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882650" y="1482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3966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52160256"/>
              </p:ext>
            </p:extLst>
          </p:nvPr>
        </p:nvGraphicFramePr>
        <p:xfrm>
          <a:off x="107504" y="92251"/>
          <a:ext cx="9036496" cy="6694184"/>
        </p:xfrm>
        <a:graphic>
          <a:graphicData uri="http://schemas.openxmlformats.org/drawingml/2006/table">
            <a:tbl>
              <a:tblPr firstRow="1" firstCol="1" bandRow="1"/>
              <a:tblGrid>
                <a:gridCol w="352883"/>
                <a:gridCol w="3457287"/>
                <a:gridCol w="488248"/>
                <a:gridCol w="4738078"/>
              </a:tblGrid>
              <a:tr h="234298">
                <a:tc>
                  <a:txBody>
                    <a:bodyPr/>
                    <a:lstStyle/>
                    <a:p>
                      <a:pPr>
                        <a:lnSpc>
                          <a:spcPct val="115000"/>
                        </a:lnSpc>
                        <a:spcAft>
                          <a:spcPts val="0"/>
                        </a:spcAft>
                      </a:pPr>
                      <a:r>
                        <a:rPr lang="ru-RU" sz="1400" b="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МАРТ</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АПРЕЛЬ</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310">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Закрепление: Бросок мяча в кольцо одной рукой от плеча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ПИ «Подвижная цель».</a:t>
                      </a:r>
                      <a:endParaRPr lang="ru-RU" sz="1400" dirty="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продвижением вперёд, защита кольца.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«Мяч капитану».</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1658">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                II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Передача мяча в тройках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«Эстафета с ведением мяча».</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                    II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Правила разыгрывания мяча ПИ «Борьба за мяч».</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871">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   III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Передача мяча парами, при противодействии защитника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«Поймай мяч».</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ru-RU" sz="1400" b="1">
                          <a:solidFill>
                            <a:srgbClr val="000000"/>
                          </a:solidFill>
                          <a:effectLst/>
                          <a:latin typeface="Times New Roman"/>
                          <a:ea typeface="Calibri"/>
                          <a:cs typeface="Times New Roman"/>
                        </a:rPr>
                        <a:t>    III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изменением скорости передвижения.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«Ловец с мячом».</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221">
                <a:tc>
                  <a:txBody>
                    <a:bodyPr/>
                    <a:lstStyle/>
                    <a:p>
                      <a:pPr marL="117475" marR="71755">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Бросок мяча в кольцо одной рукой от плеча после ловли его.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«Пять бросков»</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ct val="115000"/>
                        </a:lnSpc>
                        <a:spcAft>
                          <a:spcPts val="0"/>
                        </a:spcAft>
                      </a:pPr>
                      <a:r>
                        <a:rPr lang="ru-RU" sz="1400" b="1">
                          <a:solidFill>
                            <a:srgbClr val="000000"/>
                          </a:solidFill>
                          <a:effectLst/>
                          <a:latin typeface="Times New Roman"/>
                          <a:ea typeface="Calibri"/>
                          <a:cs typeface="Times New Roman"/>
                        </a:rPr>
                        <a:t>IV неделя</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Обучение: Игра в баскетбол командами.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Закрепление: Ведение мяча с изменением высоты отскока мяча.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«Метко в корзину».</a:t>
                      </a:r>
                      <a:endParaRPr lang="ru-RU" sz="1400">
                        <a:effectLst/>
                        <a:latin typeface="Calibri"/>
                        <a:ea typeface="Calibri"/>
                        <a:cs typeface="Times New Roman"/>
                      </a:endParaRPr>
                    </a:p>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98">
                <a:tc>
                  <a:txBody>
                    <a:bodyPr/>
                    <a:lstStyle/>
                    <a:p>
                      <a:pPr>
                        <a:lnSpc>
                          <a:spcPct val="115000"/>
                        </a:lnSpc>
                        <a:spcAft>
                          <a:spcPts val="100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45013" marR="450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400" b="1">
                          <a:solidFill>
                            <a:srgbClr val="000000"/>
                          </a:solidFill>
                          <a:effectLst/>
                          <a:latin typeface="Times New Roman"/>
                          <a:ea typeface="Calibri"/>
                          <a:cs typeface="Times New Roman"/>
                        </a:rPr>
                        <a:t>                   МАЙ (на спортивной площадке)</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34298">
                <a:tc>
                  <a:txBody>
                    <a:bodyPr/>
                    <a:lstStyle/>
                    <a:p>
                      <a:pPr>
                        <a:lnSpc>
                          <a:spcPct val="115000"/>
                        </a:lnSpc>
                        <a:spcAft>
                          <a:spcPts val="0"/>
                        </a:spcAft>
                      </a:pPr>
                      <a:r>
                        <a:rPr lang="ru-RU" sz="1400">
                          <a:solidFill>
                            <a:srgbClr val="000000"/>
                          </a:solidFill>
                          <a:effectLst/>
                          <a:latin typeface="Times New Roman"/>
                          <a:ea typeface="Calibri"/>
                          <a:cs typeface="Times New Roman"/>
                        </a:rPr>
                        <a:t>I</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400">
                          <a:solidFill>
                            <a:srgbClr val="000000"/>
                          </a:solidFill>
                          <a:effectLst/>
                          <a:latin typeface="Times New Roman"/>
                          <a:ea typeface="Calibri"/>
                          <a:cs typeface="Times New Roman"/>
                        </a:rPr>
                        <a:t>Обследование уровня физического развития детей.</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68596">
                <a:tc>
                  <a:txBody>
                    <a:bodyPr/>
                    <a:lstStyle/>
                    <a:p>
                      <a:pPr>
                        <a:lnSpc>
                          <a:spcPct val="115000"/>
                        </a:lnSpc>
                        <a:spcAft>
                          <a:spcPts val="0"/>
                        </a:spcAft>
                      </a:pPr>
                      <a:r>
                        <a:rPr lang="ru-RU" sz="1400">
                          <a:solidFill>
                            <a:srgbClr val="000000"/>
                          </a:solidFill>
                          <a:effectLst/>
                          <a:latin typeface="Times New Roman"/>
                          <a:ea typeface="Calibri"/>
                          <a:cs typeface="Times New Roman"/>
                        </a:rPr>
                        <a:t>II</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400">
                          <a:solidFill>
                            <a:srgbClr val="000000"/>
                          </a:solidFill>
                          <a:effectLst/>
                          <a:latin typeface="Times New Roman"/>
                          <a:ea typeface="Calibri"/>
                          <a:cs typeface="Times New Roman"/>
                        </a:rPr>
                        <a:t>Закрепить бросок и ловлю мяча в парах через сетку.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ПИ «Займи свободный кружок»</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52936">
                <a:tc>
                  <a:txBody>
                    <a:bodyPr/>
                    <a:lstStyle/>
                    <a:p>
                      <a:pPr>
                        <a:lnSpc>
                          <a:spcPct val="115000"/>
                        </a:lnSpc>
                        <a:spcAft>
                          <a:spcPts val="0"/>
                        </a:spcAft>
                      </a:pPr>
                      <a:r>
                        <a:rPr lang="ru-RU" sz="1400">
                          <a:solidFill>
                            <a:srgbClr val="000000"/>
                          </a:solidFill>
                          <a:effectLst/>
                          <a:latin typeface="Times New Roman"/>
                          <a:ea typeface="Calibri"/>
                          <a:cs typeface="Times New Roman"/>
                        </a:rPr>
                        <a:t>III</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400" dirty="0">
                          <a:solidFill>
                            <a:srgbClr val="000000"/>
                          </a:solidFill>
                          <a:effectLst/>
                          <a:latin typeface="Times New Roman"/>
                          <a:ea typeface="Calibri"/>
                          <a:cs typeface="Times New Roman"/>
                        </a:rPr>
                        <a:t>Учить перемещения по площадке. Челночный бег 3х5м. Игра «Пионербол» по командам</a:t>
                      </a:r>
                      <a:endParaRPr lang="ru-RU" sz="1400" dirty="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68623">
                <a:tc>
                  <a:txBody>
                    <a:bodyPr/>
                    <a:lstStyle/>
                    <a:p>
                      <a:pPr>
                        <a:lnSpc>
                          <a:spcPct val="115000"/>
                        </a:lnSpc>
                        <a:spcAft>
                          <a:spcPts val="0"/>
                        </a:spcAft>
                      </a:pPr>
                      <a:r>
                        <a:rPr lang="ru-RU" sz="1400">
                          <a:solidFill>
                            <a:srgbClr val="000000"/>
                          </a:solidFill>
                          <a:effectLst/>
                          <a:latin typeface="Times New Roman"/>
                          <a:ea typeface="Calibri"/>
                          <a:cs typeface="Times New Roman"/>
                        </a:rPr>
                        <a:t>IV</a:t>
                      </a:r>
                      <a:endParaRPr lang="ru-RU" sz="140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400" dirty="0">
                          <a:solidFill>
                            <a:srgbClr val="000000"/>
                          </a:solidFill>
                          <a:effectLst/>
                          <a:latin typeface="Times New Roman"/>
                          <a:ea typeface="Calibri"/>
                          <a:cs typeface="Times New Roman"/>
                        </a:rPr>
                        <a:t>ПИ «Собачки» Игра «Пионербол» по командам</a:t>
                      </a:r>
                      <a:endParaRPr lang="ru-RU" sz="1400" dirty="0">
                        <a:effectLst/>
                        <a:latin typeface="Calibri"/>
                        <a:ea typeface="Calibri"/>
                        <a:cs typeface="Times New Roman"/>
                      </a:endParaRPr>
                    </a:p>
                  </a:txBody>
                  <a:tcPr marL="45013" marR="45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3" name="Rectangle 1"/>
          <p:cNvSpPr>
            <a:spLocks noChangeArrowheads="1"/>
          </p:cNvSpPr>
          <p:nvPr/>
        </p:nvSpPr>
        <p:spPr bwMode="auto">
          <a:xfrm>
            <a:off x="2659063" y="1571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066925" algn="l"/>
              </a:tabLst>
              <a:defRPr>
                <a:solidFill>
                  <a:schemeClr val="tx1"/>
                </a:solidFill>
                <a:latin typeface="Arial" pitchFamily="34" charset="0"/>
                <a:cs typeface="Arial" pitchFamily="34" charset="0"/>
              </a:defRPr>
            </a:lvl1pPr>
            <a:lvl2pPr fontAlgn="base">
              <a:spcBef>
                <a:spcPct val="0"/>
              </a:spcBef>
              <a:spcAft>
                <a:spcPct val="0"/>
              </a:spcAft>
              <a:tabLst>
                <a:tab pos="2066925" algn="l"/>
              </a:tabLst>
              <a:defRPr>
                <a:solidFill>
                  <a:schemeClr val="tx1"/>
                </a:solidFill>
                <a:latin typeface="Arial" pitchFamily="34" charset="0"/>
                <a:cs typeface="Arial" pitchFamily="34" charset="0"/>
              </a:defRPr>
            </a:lvl2pPr>
            <a:lvl3pPr fontAlgn="base">
              <a:spcBef>
                <a:spcPct val="0"/>
              </a:spcBef>
              <a:spcAft>
                <a:spcPct val="0"/>
              </a:spcAft>
              <a:tabLst>
                <a:tab pos="2066925" algn="l"/>
              </a:tabLst>
              <a:defRPr>
                <a:solidFill>
                  <a:schemeClr val="tx1"/>
                </a:solidFill>
                <a:latin typeface="Arial" pitchFamily="34" charset="0"/>
                <a:cs typeface="Arial" pitchFamily="34" charset="0"/>
              </a:defRPr>
            </a:lvl3pPr>
            <a:lvl4pPr fontAlgn="base">
              <a:spcBef>
                <a:spcPct val="0"/>
              </a:spcBef>
              <a:spcAft>
                <a:spcPct val="0"/>
              </a:spcAft>
              <a:tabLst>
                <a:tab pos="2066925" algn="l"/>
              </a:tabLst>
              <a:defRPr>
                <a:solidFill>
                  <a:schemeClr val="tx1"/>
                </a:solidFill>
                <a:latin typeface="Arial" pitchFamily="34" charset="0"/>
                <a:cs typeface="Arial" pitchFamily="34" charset="0"/>
              </a:defRPr>
            </a:lvl4pPr>
            <a:lvl5pPr fontAlgn="base">
              <a:spcBef>
                <a:spcPct val="0"/>
              </a:spcBef>
              <a:spcAft>
                <a:spcPct val="0"/>
              </a:spcAft>
              <a:tabLst>
                <a:tab pos="2066925" algn="l"/>
              </a:tabLst>
              <a:defRPr>
                <a:solidFill>
                  <a:schemeClr val="tx1"/>
                </a:solidFill>
                <a:latin typeface="Arial" pitchFamily="34" charset="0"/>
                <a:cs typeface="Arial" pitchFamily="34" charset="0"/>
              </a:defRPr>
            </a:lvl5pPr>
            <a:lvl6pPr fontAlgn="base">
              <a:spcBef>
                <a:spcPct val="0"/>
              </a:spcBef>
              <a:spcAft>
                <a:spcPct val="0"/>
              </a:spcAft>
              <a:tabLst>
                <a:tab pos="2066925" algn="l"/>
              </a:tabLst>
              <a:defRPr>
                <a:solidFill>
                  <a:schemeClr val="tx1"/>
                </a:solidFill>
                <a:latin typeface="Arial" pitchFamily="34" charset="0"/>
                <a:cs typeface="Arial" pitchFamily="34" charset="0"/>
              </a:defRPr>
            </a:lvl6pPr>
            <a:lvl7pPr fontAlgn="base">
              <a:spcBef>
                <a:spcPct val="0"/>
              </a:spcBef>
              <a:spcAft>
                <a:spcPct val="0"/>
              </a:spcAft>
              <a:tabLst>
                <a:tab pos="2066925" algn="l"/>
              </a:tabLst>
              <a:defRPr>
                <a:solidFill>
                  <a:schemeClr val="tx1"/>
                </a:solidFill>
                <a:latin typeface="Arial" pitchFamily="34" charset="0"/>
                <a:cs typeface="Arial" pitchFamily="34" charset="0"/>
              </a:defRPr>
            </a:lvl7pPr>
            <a:lvl8pPr fontAlgn="base">
              <a:spcBef>
                <a:spcPct val="0"/>
              </a:spcBef>
              <a:spcAft>
                <a:spcPct val="0"/>
              </a:spcAft>
              <a:tabLst>
                <a:tab pos="2066925" algn="l"/>
              </a:tabLst>
              <a:defRPr>
                <a:solidFill>
                  <a:schemeClr val="tx1"/>
                </a:solidFill>
                <a:latin typeface="Arial" pitchFamily="34" charset="0"/>
                <a:cs typeface="Arial" pitchFamily="34" charset="0"/>
              </a:defRPr>
            </a:lvl8pPr>
            <a:lvl9pPr fontAlgn="base">
              <a:spcBef>
                <a:spcPct val="0"/>
              </a:spcBef>
              <a:spcAft>
                <a:spcPct val="0"/>
              </a:spcAft>
              <a:tabLst>
                <a:tab pos="20669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066925" algn="l"/>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2010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1"/>
            <a:ext cx="8856984" cy="5366084"/>
          </a:xfrm>
          <a:prstGeom prst="rect">
            <a:avLst/>
          </a:prstGeom>
        </p:spPr>
        <p:txBody>
          <a:bodyPr wrap="square">
            <a:spAutoFit/>
          </a:bodyPr>
          <a:lstStyle/>
          <a:p>
            <a:pPr>
              <a:lnSpc>
                <a:spcPct val="115000"/>
              </a:lnSpc>
              <a:spcAft>
                <a:spcPts val="0"/>
              </a:spcAft>
            </a:pPr>
            <a:r>
              <a:rPr lang="ru-RU" sz="2000" b="1" dirty="0" smtClean="0">
                <a:solidFill>
                  <a:srgbClr val="000000"/>
                </a:solidFill>
                <a:latin typeface="Times New Roman"/>
                <a:ea typeface="Calibri"/>
                <a:cs typeface="Times New Roman"/>
              </a:rPr>
              <a:t>                                    Методические </a:t>
            </a:r>
            <a:r>
              <a:rPr lang="ru-RU" sz="2000" b="1" dirty="0">
                <a:solidFill>
                  <a:srgbClr val="000000"/>
                </a:solidFill>
                <a:latin typeface="Times New Roman"/>
                <a:ea typeface="Calibri"/>
                <a:cs typeface="Times New Roman"/>
              </a:rPr>
              <a:t>рекомендации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Формирование действий с мячом у детей старшего дошкольного возраста.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Ловля мяча двумя руками – основная задача погасить скорость летящего предмета и удержать его кистями рук. Подойти к мячу на удобное расстояние, отойти назад, сделать выпад или шаг в сторону, подпрыгнуть, присесть. Развивается глазомер, меткость, координация движений, ловкость. Укрепляются мышцы плечевого пояса, туловища, ног. Подбрасывание и ловля мяча требуют дифференцированных действий: захват мяча, силы замаха согласования со способами (снизу, от груди, от плеча, сбоку, сзади). Плавными движениями осуществляется отбивание мяча об пол, как на месте, так и с продвижением вперед (ведение мяча). Целесообразно формировать навыки владения мячом посредством подвижных игр, дети контролируют свои движения, учатся понимать, правильно или нет они выполняют, учатся вести себя в коллективе, соблюдают правила игры. Совершенствуются и закрепляются навыки всех способов катания, бросания, ведения и ловли. </a:t>
            </a:r>
            <a:endParaRPr lang="ru-RU" sz="2000" dirty="0">
              <a:ea typeface="Calibri"/>
              <a:cs typeface="Times New Roman"/>
            </a:endParaRPr>
          </a:p>
        </p:txBody>
      </p:sp>
    </p:spTree>
    <p:extLst>
      <p:ext uri="{BB962C8B-B14F-4D97-AF65-F5344CB8AC3E}">
        <p14:creationId xmlns:p14="http://schemas.microsoft.com/office/powerpoint/2010/main" val="2515103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6144759"/>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Техника перемещения.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Для успешного овладения действиями с мячом необходимо научить детей таким приемам перемещения, как стойка, бег, прыжки, повороты, остановки.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Как правильно стоять? Дети часто стоят на прямых, плотно сжатых ногах. Такая постановка не обеспечивает устойчивого положения, поэтому они часто теряют равновесие в последующих действиях. На первых занятиях дети не умеют распределять тяжесть тела на обе ноги и прямо держать тело, смещают центр тяжести на одну ногу, а туловище чрезмерно направляют вперед. Уже на 3-4м занятии они начинают принимать разное положение, что позволяет быстро включаться в активные действия, перемещаясь в нужном направлении. Следует научить детей принимать и в дальнейшем сохранять основную стойку, из которой можно быстро, удобно и успешно выполнять любые действия с мячом и без мяча. Она состоит в следующем: ноги согнуты в коленях, расставлены на ширине плеч, одна из них выставлена на полшага вперед. Тело направляется вперед, тяжесть его распределяется равномерно на обе ноги. Руки согнуты в локтях, прижаты к туловищу. </a:t>
            </a:r>
            <a:endParaRPr lang="ru-RU" sz="16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Передвижение по площадке осуществляется бегом в сочетании с ходьбой, прыжками, остановками и поворотами. Во время бега ребенок должен ставить ногу на всю стопу или использовать перекат с пятки на носок. При этом нога значительно сгибается в коленном суставе. Расслабленные руки, полусогнутые в локтях, двигаются свободно. </a:t>
            </a:r>
            <a:endParaRPr lang="ru-RU" sz="1600" dirty="0">
              <a:ea typeface="Calibri"/>
              <a:cs typeface="Times New Roman"/>
            </a:endParaRPr>
          </a:p>
        </p:txBody>
      </p:sp>
    </p:spTree>
    <p:extLst>
      <p:ext uri="{BB962C8B-B14F-4D97-AF65-F5344CB8AC3E}">
        <p14:creationId xmlns:p14="http://schemas.microsoft.com/office/powerpoint/2010/main" val="791531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2"/>
            <a:ext cx="8928992" cy="5763757"/>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Остановки. </a:t>
            </a:r>
            <a:endParaRPr lang="ru-RU" sz="2000" dirty="0">
              <a:ea typeface="Calibri"/>
              <a:cs typeface="Times New Roman"/>
            </a:endParaRPr>
          </a:p>
          <a:p>
            <a:pPr>
              <a:spcAft>
                <a:spcPts val="0"/>
              </a:spcAft>
            </a:pPr>
            <a:r>
              <a:rPr lang="ru-RU" sz="2000" dirty="0">
                <a:solidFill>
                  <a:srgbClr val="000000"/>
                </a:solidFill>
                <a:latin typeface="Times New Roman"/>
                <a:ea typeface="Calibri"/>
                <a:cs typeface="Calibri"/>
              </a:rPr>
              <a:t>Детей дошкольного возраста следует обучать остановке двумя шагами. Обучение этим способом, во многом облегчает последующие обучение передаче мяча в движении, броску мяча в корзину после его ведения и. т. д. Остановка начинается с энергичного отталкивания одной ногой. Ребенок делает удлиненный, стопорящий шаг и немного отклонившись на опорную ногу, выполняет второй шаг. Инерция бега погашается сгибанием ног, тяжесть тела распределяется равномерно. </a:t>
            </a:r>
            <a:endParaRPr lang="ru-RU" sz="2000" dirty="0">
              <a:solidFill>
                <a:srgbClr val="000000"/>
              </a:solidFill>
              <a:ea typeface="Calibri"/>
              <a:cs typeface="Calibri"/>
            </a:endParaRPr>
          </a:p>
          <a:p>
            <a:pPr>
              <a:lnSpc>
                <a:spcPct val="115000"/>
              </a:lnSpc>
              <a:spcAft>
                <a:spcPts val="0"/>
              </a:spcAft>
            </a:pPr>
            <a:r>
              <a:rPr lang="ru-RU" sz="2000" dirty="0">
                <a:solidFill>
                  <a:srgbClr val="000000"/>
                </a:solidFill>
                <a:latin typeface="Times New Roman"/>
                <a:ea typeface="Calibri"/>
                <a:cs typeface="Times New Roman"/>
              </a:rPr>
              <a:t>Следует обращать внимание на постановку ног и равномерное распределение тяжести тела, на правильное положение корпуса. В дальнейшем дети приучаются занимать правильную стойку в игровых упражнениях и играх.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 передвижении приставными шагами необходимо следить, чтобы шаги были скользящими, а не подпрыгивающими, движения мягкими.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При обучении остановкам следует придерживаться такой последовательности: остановка после ходьбы шагом, затем после медленного бега и внезапная остановка. Вначале остановки выполняются свободно, а затем внезапно, по звуковым и зрительным сигналам. </a:t>
            </a:r>
            <a:endParaRPr lang="ru-RU" sz="2000" dirty="0">
              <a:ea typeface="Calibri"/>
              <a:cs typeface="Times New Roman"/>
            </a:endParaRPr>
          </a:p>
        </p:txBody>
      </p:sp>
    </p:spTree>
    <p:extLst>
      <p:ext uri="{BB962C8B-B14F-4D97-AF65-F5344CB8AC3E}">
        <p14:creationId xmlns:p14="http://schemas.microsoft.com/office/powerpoint/2010/main" val="4191701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568952" cy="6086923"/>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Упражнения для обучения стойке и передвижению по площадке.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 Построение: дети разбегаются по площадке с мячом в руках.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Выполнение: свободно играют на площадке, выполняют разные движения с мячом; после сигнала воспитателя быстро ловят мяч и принимают правильную стойку.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2. Построение: дети без мячей распределяются по кругу, лицом к середине его, на расстоянии 2-3 шагов друг от друга.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Выполнение: передвигаются приставным шагом в сторону, указанную воспитателем. Воспитатель часто меняет направление передвижения.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Техника удержания мяча.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1.Мяч держать на уровне груди.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2.Руки согнуты, пальцы широко расставлены.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3.Логти опущены вниз, мышцы рук расслаблены.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Возможные ошибки: узкое расположение пальцев на мяче, разведение локтей в стороны, держание мяча высоко.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Пути исправления: контролировать широкое расположение пальцев, не закрывать лицо мячом. </a:t>
            </a:r>
            <a:endParaRPr lang="ru-RU" sz="2000" dirty="0">
              <a:ea typeface="Calibri"/>
              <a:cs typeface="Times New Roman"/>
            </a:endParaRPr>
          </a:p>
        </p:txBody>
      </p:sp>
    </p:spTree>
    <p:extLst>
      <p:ext uri="{BB962C8B-B14F-4D97-AF65-F5344CB8AC3E}">
        <p14:creationId xmlns:p14="http://schemas.microsoft.com/office/powerpoint/2010/main" val="4003179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4624"/>
            <a:ext cx="8640960" cy="5994590"/>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Правила ловли мяча: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1. Мяч ловить кистями рук, не прижимая к груди, продвигаясь навстречу летящему мячу.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2. Не задерживать мяч в руках, быстро действовать с ним.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Возможные ошибки: стремление зажать мяч, обхватить его руками; узкое расположение пальцев и ловля напряженными кистями рук; прием мяча на заранее согнутые руки, без амортизирующего движения. </a:t>
            </a:r>
            <a:endParaRPr lang="ru-RU" sz="2000" dirty="0">
              <a:ea typeface="Calibri"/>
              <a:cs typeface="Times New Roman"/>
            </a:endParaRPr>
          </a:p>
          <a:p>
            <a:pPr>
              <a:spcAft>
                <a:spcPts val="0"/>
              </a:spcAft>
            </a:pPr>
            <a:r>
              <a:rPr lang="ru-RU" sz="2000" b="1" dirty="0">
                <a:solidFill>
                  <a:srgbClr val="000000"/>
                </a:solidFill>
                <a:latin typeface="Times New Roman"/>
                <a:ea typeface="Calibri"/>
                <a:cs typeface="Calibri"/>
              </a:rPr>
              <a:t>Правила передачи мяча. </a:t>
            </a:r>
            <a:endParaRPr lang="ru-RU" sz="2000" dirty="0">
              <a:solidFill>
                <a:srgbClr val="000000"/>
              </a:solidFill>
              <a:ea typeface="Calibri"/>
              <a:cs typeface="Calibri"/>
            </a:endParaRPr>
          </a:p>
          <a:p>
            <a:pPr>
              <a:lnSpc>
                <a:spcPct val="115000"/>
              </a:lnSpc>
              <a:spcAft>
                <a:spcPts val="835"/>
              </a:spcAft>
            </a:pPr>
            <a:r>
              <a:rPr lang="ru-RU" sz="2000" dirty="0">
                <a:solidFill>
                  <a:srgbClr val="000000"/>
                </a:solidFill>
                <a:latin typeface="Times New Roman"/>
                <a:ea typeface="Calibri"/>
                <a:cs typeface="Times New Roman"/>
              </a:rPr>
              <a:t>1. Локти опустить вниз.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2. Бросай мяч на уровне груди партнера.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3. Сопровождай мяч взглядом и руками.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Возможные ошибки: неправильная стойка – плотно сжатые и прямые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ноги; чрезмерное разведение локтей в стороны.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Пути исправления: контролировать постановку ног, сохранять положение незначительного </a:t>
            </a:r>
            <a:r>
              <a:rPr lang="ru-RU" sz="2000" dirty="0" err="1">
                <a:solidFill>
                  <a:srgbClr val="000000"/>
                </a:solidFill>
                <a:latin typeface="Times New Roman"/>
                <a:ea typeface="Calibri"/>
                <a:cs typeface="Times New Roman"/>
              </a:rPr>
              <a:t>полуприседа</a:t>
            </a:r>
            <a:r>
              <a:rPr lang="ru-RU" sz="2000" dirty="0">
                <a:solidFill>
                  <a:srgbClr val="000000"/>
                </a:solidFill>
                <a:latin typeface="Times New Roman"/>
                <a:ea typeface="Calibri"/>
                <a:cs typeface="Times New Roman"/>
              </a:rPr>
              <a:t>; следить, чтобы полусогнутые руки в локте касались туловища. </a:t>
            </a:r>
            <a:endParaRPr lang="ru-RU" sz="2000" dirty="0">
              <a:ea typeface="Calibri"/>
              <a:cs typeface="Times New Roman"/>
            </a:endParaRPr>
          </a:p>
        </p:txBody>
      </p:sp>
    </p:spTree>
    <p:extLst>
      <p:ext uri="{BB962C8B-B14F-4D97-AF65-F5344CB8AC3E}">
        <p14:creationId xmlns:p14="http://schemas.microsoft.com/office/powerpoint/2010/main" val="1998052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928992" cy="6305059"/>
          </a:xfrm>
          <a:prstGeom prst="rect">
            <a:avLst/>
          </a:prstGeom>
        </p:spPr>
        <p:txBody>
          <a:bodyPr wrap="square">
            <a:spAutoFit/>
          </a:bodyPr>
          <a:lstStyle/>
          <a:p>
            <a:pPr>
              <a:lnSpc>
                <a:spcPct val="115000"/>
              </a:lnSpc>
              <a:spcAft>
                <a:spcPts val="0"/>
              </a:spcAft>
            </a:pPr>
            <a:r>
              <a:rPr lang="ru-RU" sz="1600" b="1" dirty="0">
                <a:solidFill>
                  <a:srgbClr val="000000"/>
                </a:solidFill>
                <a:latin typeface="Times New Roman"/>
                <a:ea typeface="Calibri"/>
                <a:cs typeface="Times New Roman"/>
              </a:rPr>
              <a:t>Упражнения для обучения ловле и передаче мяча.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1.Построение: дети встают в две шеренги, лицом друг к другу на расстоянии 2-3м.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Выполнение: дети в парах передают мяч друг другу.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Вариант. Мяч имеет один ребенок из первой пары. После сигнала он передает мяч на-парнику из второй шеренги, тот возвращает мяч в первую шеренгу. Второй ребенок из пер-вой шеренги бросает мяч ребенку второй шеренги, стоящему напротив </a:t>
            </a:r>
            <a:r>
              <a:rPr lang="ru-RU" sz="1600" dirty="0" err="1">
                <a:solidFill>
                  <a:srgbClr val="000000"/>
                </a:solidFill>
                <a:latin typeface="Times New Roman"/>
                <a:ea typeface="Calibri"/>
                <a:cs typeface="Times New Roman"/>
              </a:rPr>
              <a:t>и.т.д</a:t>
            </a:r>
            <a:r>
              <a:rPr lang="ru-RU" sz="1600" dirty="0">
                <a:solidFill>
                  <a:srgbClr val="000000"/>
                </a:solidFill>
                <a:latin typeface="Times New Roman"/>
                <a:ea typeface="Calibri"/>
                <a:cs typeface="Times New Roman"/>
              </a:rPr>
              <a:t>.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Так мяч путешествует из одной шеренги в другую, не пропуская никого из игроков. Последний ребенок, поймав мяч, бежит вперед и становится первым в своей шеренге.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2.Построение: дети по трое становятся в одну линию на расстоянии 2м один от другого. Мяч находится у среднего ребенка каждой тройки.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Выполнение: в середине стоящий ребенок бросает мяч сначала стоящему справа, полу-чает от него мяч и бросает стоящему слева. Упражнения повторяется 6-8 раз. </a:t>
            </a:r>
            <a:endParaRPr lang="ru-RU" sz="1600" dirty="0">
              <a:ea typeface="Calibri"/>
              <a:cs typeface="Times New Roman"/>
            </a:endParaRPr>
          </a:p>
          <a:p>
            <a:pPr>
              <a:lnSpc>
                <a:spcPct val="115000"/>
              </a:lnSpc>
              <a:spcAft>
                <a:spcPts val="0"/>
              </a:spcAft>
            </a:pPr>
            <a:r>
              <a:rPr lang="ru-RU" sz="1600" b="1" dirty="0">
                <a:solidFill>
                  <a:srgbClr val="000000"/>
                </a:solidFill>
                <a:latin typeface="Times New Roman"/>
                <a:ea typeface="Calibri"/>
                <a:cs typeface="Times New Roman"/>
              </a:rPr>
              <a:t>Правила ведения мяча: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1.Не бей по мячу, а толкай его вниз.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2.Веди мяч вперед - сбоку, а не прямо перед собой.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3.Смотри вперед, а не вниз на мяч. Возможные ошибки: туловище сильно наклонено вперед, прямые ноги: удары по мячу расслабленной ладонью, узкое расположение пальцев на мяче; ведение мяча прямо перед собой. </a:t>
            </a:r>
            <a:endParaRPr lang="ru-RU" sz="1600" dirty="0">
              <a:ea typeface="Calibri"/>
              <a:cs typeface="Times New Roman"/>
            </a:endParaRPr>
          </a:p>
          <a:p>
            <a:pPr>
              <a:lnSpc>
                <a:spcPct val="115000"/>
              </a:lnSpc>
              <a:spcAft>
                <a:spcPts val="0"/>
              </a:spcAft>
            </a:pPr>
            <a:r>
              <a:rPr lang="ru-RU" sz="1600" dirty="0">
                <a:solidFill>
                  <a:srgbClr val="000000"/>
                </a:solidFill>
                <a:latin typeface="Times New Roman"/>
                <a:ea typeface="Calibri"/>
                <a:cs typeface="Times New Roman"/>
              </a:rPr>
              <a:t>Пути исправления: соблюдать правильную стойку, толкать мяч вниз кистью руки за счет сгибания и разгибания ее в локтевом суставе и мягкого направляющего толчка пальцами; следить за расстановкой пальцев; мяч посылать вперед – в сторону предстоящего движения. </a:t>
            </a:r>
            <a:endParaRPr lang="ru-RU" sz="1600" dirty="0">
              <a:ea typeface="Calibri"/>
              <a:cs typeface="Times New Roman"/>
            </a:endParaRPr>
          </a:p>
          <a:p>
            <a:pPr>
              <a:lnSpc>
                <a:spcPct val="115000"/>
              </a:lnSpc>
              <a:spcAft>
                <a:spcPts val="0"/>
              </a:spcAft>
            </a:pPr>
            <a:endParaRPr lang="ru-RU" sz="1600" dirty="0">
              <a:ea typeface="Calibri"/>
              <a:cs typeface="Times New Roman"/>
            </a:endParaRPr>
          </a:p>
        </p:txBody>
      </p:sp>
    </p:spTree>
    <p:extLst>
      <p:ext uri="{BB962C8B-B14F-4D97-AF65-F5344CB8AC3E}">
        <p14:creationId xmlns:p14="http://schemas.microsoft.com/office/powerpoint/2010/main" val="142348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1131720"/>
          </a:xfrm>
          <a:prstGeom prst="rect">
            <a:avLst/>
          </a:prstGeom>
        </p:spPr>
        <p:txBody>
          <a:bodyPr wrap="square">
            <a:spAutoFit/>
          </a:bodyPr>
          <a:lstStyle/>
          <a:p>
            <a:pPr>
              <a:lnSpc>
                <a:spcPct val="115000"/>
              </a:lnSpc>
              <a:spcAft>
                <a:spcPts val="1000"/>
              </a:spcAft>
              <a:tabLst>
                <a:tab pos="2066925" algn="l"/>
              </a:tabLst>
            </a:pPr>
            <a:r>
              <a:rPr lang="ru-RU" sz="2000" b="1" u="sng" dirty="0">
                <a:solidFill>
                  <a:srgbClr val="000000"/>
                </a:solidFill>
                <a:latin typeface="Times New Roman"/>
                <a:ea typeface="Calibri"/>
                <a:cs typeface="Times New Roman"/>
              </a:rPr>
              <a:t>Цель </a:t>
            </a:r>
            <a:r>
              <a:rPr lang="ru-RU" sz="2000" u="sng" dirty="0">
                <a:solidFill>
                  <a:srgbClr val="000000"/>
                </a:solidFill>
                <a:latin typeface="Times New Roman"/>
                <a:ea typeface="Calibri"/>
                <a:cs typeface="Times New Roman"/>
              </a:rPr>
              <a:t>программы: стимулировать интерес детей к занятиям физической культурой и спортом, предусматривает воспитание чувства ответственности за свое здоровье. </a:t>
            </a:r>
            <a:endParaRPr lang="ru-RU" sz="2000" u="sng" dirty="0">
              <a:ea typeface="Calibri"/>
              <a:cs typeface="Times New Roman"/>
            </a:endParaRPr>
          </a:p>
        </p:txBody>
      </p:sp>
      <p:sp>
        <p:nvSpPr>
          <p:cNvPr id="3" name="Прямоугольник 2"/>
          <p:cNvSpPr/>
          <p:nvPr/>
        </p:nvSpPr>
        <p:spPr>
          <a:xfrm>
            <a:off x="107504" y="1628800"/>
            <a:ext cx="8856984" cy="4932761"/>
          </a:xfrm>
          <a:prstGeom prst="rect">
            <a:avLst/>
          </a:prstGeom>
        </p:spPr>
        <p:txBody>
          <a:bodyPr wrap="square">
            <a:spAutoFit/>
          </a:bodyPr>
          <a:lstStyle/>
          <a:p>
            <a:pPr>
              <a:lnSpc>
                <a:spcPct val="115000"/>
              </a:lnSpc>
              <a:spcAft>
                <a:spcPts val="0"/>
              </a:spcAft>
            </a:pPr>
            <a:r>
              <a:rPr lang="ru-RU" dirty="0">
                <a:solidFill>
                  <a:srgbClr val="000000"/>
                </a:solidFill>
                <a:latin typeface="Times New Roman"/>
                <a:ea typeface="Calibri"/>
                <a:cs typeface="Times New Roman"/>
              </a:rPr>
              <a:t>И</a:t>
            </a:r>
            <a:r>
              <a:rPr lang="ru-RU" sz="2000" dirty="0">
                <a:solidFill>
                  <a:srgbClr val="000000"/>
                </a:solidFill>
                <a:latin typeface="Times New Roman"/>
                <a:ea typeface="Calibri"/>
                <a:cs typeface="Times New Roman"/>
              </a:rPr>
              <a:t>сходя из данной цели, поставлены следующие </a:t>
            </a:r>
            <a:r>
              <a:rPr lang="ru-RU" sz="2000" b="1" dirty="0">
                <a:solidFill>
                  <a:srgbClr val="000000"/>
                </a:solidFill>
                <a:latin typeface="Times New Roman"/>
                <a:ea typeface="Calibri"/>
                <a:cs typeface="Times New Roman"/>
              </a:rPr>
              <a:t>задачи</a:t>
            </a:r>
            <a:r>
              <a:rPr lang="ru-RU" sz="2000" dirty="0">
                <a:solidFill>
                  <a:srgbClr val="000000"/>
                </a:solidFill>
                <a:latin typeface="Times New Roman"/>
                <a:ea typeface="Calibri"/>
                <a:cs typeface="Times New Roman"/>
              </a:rPr>
              <a:t>: </a:t>
            </a:r>
            <a:endParaRPr lang="ru-RU" sz="2000" dirty="0">
              <a:ea typeface="Calibri"/>
              <a:cs typeface="Times New Roman"/>
            </a:endParaRPr>
          </a:p>
          <a:p>
            <a:pPr>
              <a:lnSpc>
                <a:spcPct val="115000"/>
              </a:lnSpc>
              <a:spcAft>
                <a:spcPts val="835"/>
              </a:spcAft>
            </a:pPr>
            <a:r>
              <a:rPr lang="ru-RU" sz="2000" b="1" i="1" dirty="0">
                <a:solidFill>
                  <a:srgbClr val="000000"/>
                </a:solidFill>
                <a:latin typeface="Times New Roman"/>
                <a:ea typeface="Calibri"/>
                <a:cs typeface="Times New Roman"/>
              </a:rPr>
              <a:t>Образовательные</a:t>
            </a:r>
            <a:r>
              <a:rPr lang="ru-RU" sz="2000" dirty="0">
                <a:solidFill>
                  <a:srgbClr val="000000"/>
                </a:solidFill>
                <a:latin typeface="Times New Roman"/>
                <a:ea typeface="Calibri"/>
                <a:cs typeface="Times New Roman"/>
              </a:rPr>
              <a:t>: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1. Учить детей передавать — ловить мяч, развивать умения согласовывать действия с товарищами;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2. Развивать глазомер, контролировать траекторию полета мяча;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3. Обучать основным способам ведения и владения мяча в игровых формах;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4. Формировать простейшие технико-тактические действия с мячом: передача мяча, бросок через сетку, подача мяча, блокирование, разучить индивидуальную тактику. Умение выбирать более целесообразные способы и ситуации действий с мячом;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5. Познакомить детей с историей </a:t>
            </a:r>
            <a:r>
              <a:rPr lang="ru-RU" sz="2000" dirty="0" smtClean="0">
                <a:solidFill>
                  <a:srgbClr val="000000"/>
                </a:solidFill>
                <a:latin typeface="Times New Roman"/>
                <a:ea typeface="Calibri"/>
                <a:cs typeface="Times New Roman"/>
              </a:rPr>
              <a:t>игр. </a:t>
            </a:r>
            <a:endParaRPr lang="ru-RU" sz="2000" dirty="0">
              <a:ea typeface="Calibri"/>
              <a:cs typeface="Times New Roman"/>
            </a:endParaRPr>
          </a:p>
          <a:p>
            <a:pPr>
              <a:lnSpc>
                <a:spcPct val="115000"/>
              </a:lnSpc>
              <a:spcAft>
                <a:spcPts val="835"/>
              </a:spcAft>
            </a:pPr>
            <a:r>
              <a:rPr lang="ru-RU" sz="2000" b="1" i="1" dirty="0">
                <a:solidFill>
                  <a:srgbClr val="000000"/>
                </a:solidFill>
                <a:latin typeface="Times New Roman"/>
                <a:ea typeface="Calibri"/>
                <a:cs typeface="Times New Roman"/>
              </a:rPr>
              <a:t> </a:t>
            </a:r>
            <a:endParaRPr lang="ru-RU" sz="2000" dirty="0">
              <a:ea typeface="Calibri"/>
              <a:cs typeface="Times New Roman"/>
            </a:endParaRPr>
          </a:p>
        </p:txBody>
      </p:sp>
    </p:spTree>
    <p:extLst>
      <p:ext uri="{BB962C8B-B14F-4D97-AF65-F5344CB8AC3E}">
        <p14:creationId xmlns:p14="http://schemas.microsoft.com/office/powerpoint/2010/main" val="712503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568952" cy="4886594"/>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Упражнения для обучения ведению мяча.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1.Ведение мяча на месте, активно толкая его вниз правой, затем левой рукой. </a:t>
            </a:r>
            <a:endParaRPr lang="ru-RU" sz="2000" dirty="0">
              <a:ea typeface="Calibri"/>
              <a:cs typeface="Times New Roman"/>
            </a:endParaRPr>
          </a:p>
          <a:p>
            <a:pPr>
              <a:spcAft>
                <a:spcPts val="0"/>
              </a:spcAft>
            </a:pPr>
            <a:r>
              <a:rPr lang="ru-RU" sz="2000" dirty="0">
                <a:solidFill>
                  <a:srgbClr val="000000"/>
                </a:solidFill>
                <a:latin typeface="Times New Roman"/>
                <a:ea typeface="Calibri"/>
                <a:cs typeface="Calibri"/>
              </a:rPr>
              <a:t>2.Ведение мяча на месте попеременно правой и левой рукой, накладывая правую кисть сверху справа, а затем левую – сверху слева. 3.Ведение мяча вокруг себя правой, затем левой рукой и попеременно правой и левой рукой. </a:t>
            </a:r>
            <a:endParaRPr lang="ru-RU" sz="2000" dirty="0">
              <a:solidFill>
                <a:srgbClr val="000000"/>
              </a:solidFill>
              <a:ea typeface="Calibri"/>
              <a:cs typeface="Calibri"/>
            </a:endParaRPr>
          </a:p>
          <a:p>
            <a:pPr>
              <a:lnSpc>
                <a:spcPct val="115000"/>
              </a:lnSpc>
              <a:spcAft>
                <a:spcPts val="0"/>
              </a:spcAft>
            </a:pPr>
            <a:r>
              <a:rPr lang="ru-RU" sz="2000" dirty="0">
                <a:solidFill>
                  <a:srgbClr val="000000"/>
                </a:solidFill>
                <a:latin typeface="Times New Roman"/>
                <a:ea typeface="Calibri"/>
                <a:cs typeface="Times New Roman"/>
              </a:rPr>
              <a:t>4. Ведение мяча по кругу правой и левой рукой.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5.Построение: дети строятся в две разомкнутые шеренги. </a:t>
            </a:r>
            <a:endParaRPr lang="ru-RU" sz="2000" dirty="0">
              <a:ea typeface="Calibri"/>
              <a:cs typeface="Times New Roman"/>
            </a:endParaRPr>
          </a:p>
          <a:p>
            <a:pPr>
              <a:lnSpc>
                <a:spcPct val="115000"/>
              </a:lnSpc>
              <a:spcAft>
                <a:spcPts val="0"/>
              </a:spcAft>
            </a:pPr>
            <a:r>
              <a:rPr lang="ru-RU" sz="2000" dirty="0">
                <a:solidFill>
                  <a:srgbClr val="000000"/>
                </a:solidFill>
                <a:latin typeface="Times New Roman"/>
                <a:ea typeface="Calibri"/>
                <a:cs typeface="Times New Roman"/>
              </a:rPr>
              <a:t>Выполнение: первый ребенок первой шеренги ведет мяч, передает его первому игроку второй шеренги и сам становится на его место; тот ведет и передает мяч второму игроку первой шеренги и выполняет то же самое. Второй игрок первой шеренги передает мяч второму игроку второй шеренги, тот третьему игроку первой шеренги и. т. д. Последний ребенок первой шеренги, получив мяч, ведет его вдоль колонны, отдает мяч и сам остается на его месте. Упражнение повторяется. </a:t>
            </a:r>
            <a:endParaRPr lang="ru-RU" sz="2000" dirty="0">
              <a:ea typeface="Calibri"/>
              <a:cs typeface="Times New Roman"/>
            </a:endParaRPr>
          </a:p>
        </p:txBody>
      </p:sp>
    </p:spTree>
    <p:extLst>
      <p:ext uri="{BB962C8B-B14F-4D97-AF65-F5344CB8AC3E}">
        <p14:creationId xmlns:p14="http://schemas.microsoft.com/office/powerpoint/2010/main" val="4232273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7"/>
            <a:ext cx="8640960" cy="5934253"/>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Правила броска мяча в корзину: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1.Бросая мяч, не опускать голову, сопровождая его руками.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2.Смотреть в передний край кольца, если бросаешь стоя прямо перед корзиной. Если находиться не по прямой перед корзиной, бросать нужно с отскоком от щита – прицеливаться в ту точку, в которую хочешь попасть мячом.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3.Бросать мяч смело; если мяч не попадет, не падай духом, повтори еще раз или передай мяч партнеру, который находиться в более удобном положении.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Возможные ошибки: неправильное исходное положение – ноги вместе, прямые; несогласованное движение рук и ног; выпуск мяча усилием плеча и предплечья со слабым участием кисти руки.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Пути исправления: соблюдать правильную стойку; при броске одновременно выпрямлять руки и ноги (после выпуска мяча кисть руки сгибается). </a:t>
            </a:r>
            <a:endParaRPr lang="ru-RU" dirty="0">
              <a:ea typeface="Calibri"/>
              <a:cs typeface="Times New Roman"/>
            </a:endParaRPr>
          </a:p>
          <a:p>
            <a:pPr>
              <a:lnSpc>
                <a:spcPct val="115000"/>
              </a:lnSpc>
              <a:spcAft>
                <a:spcPts val="0"/>
              </a:spcAft>
            </a:pPr>
            <a:r>
              <a:rPr lang="ru-RU" b="1" dirty="0">
                <a:solidFill>
                  <a:srgbClr val="000000"/>
                </a:solidFill>
                <a:latin typeface="Times New Roman"/>
                <a:ea typeface="Calibri"/>
                <a:cs typeface="Times New Roman"/>
              </a:rPr>
              <a:t>Упражнения для обучения броскам мяча в корзину</a:t>
            </a:r>
            <a:r>
              <a:rPr lang="ru-RU" dirty="0">
                <a:solidFill>
                  <a:srgbClr val="000000"/>
                </a:solidFill>
                <a:latin typeface="Times New Roman"/>
                <a:ea typeface="Calibri"/>
                <a:cs typeface="Times New Roman"/>
              </a:rPr>
              <a:t>. </a:t>
            </a:r>
            <a:endParaRPr lang="ru-RU"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Построение: дети строятся в две колонны по 4-6 в каждой напротив одной корзины. Одна колонна занимает место с одной стороны корзины, другая – с другой. </a:t>
            </a:r>
            <a:endParaRPr lang="ru-RU" dirty="0">
              <a:ea typeface="Calibri"/>
              <a:cs typeface="Times New Roman"/>
            </a:endParaRPr>
          </a:p>
          <a:p>
            <a:pPr>
              <a:lnSpc>
                <a:spcPct val="115000"/>
              </a:lnSpc>
              <a:spcAft>
                <a:spcPts val="1000"/>
              </a:spcAft>
              <a:tabLst>
                <a:tab pos="2066925" algn="l"/>
              </a:tabLst>
            </a:pPr>
            <a:r>
              <a:rPr lang="ru-RU" dirty="0">
                <a:solidFill>
                  <a:srgbClr val="000000"/>
                </a:solidFill>
                <a:latin typeface="Times New Roman"/>
                <a:ea typeface="Calibri"/>
                <a:cs typeface="Times New Roman"/>
              </a:rPr>
              <a:t>Выполнение: стоящие первыми выполняют бросок, стараясь попасть в корзину, ловят мяч и становятся в конец своей колонны. То же самое повторяют и другие игроки</a:t>
            </a:r>
            <a:endParaRPr lang="ru-RU" dirty="0">
              <a:ea typeface="Calibri"/>
              <a:cs typeface="Times New Roman"/>
            </a:endParaRPr>
          </a:p>
          <a:p>
            <a:pPr>
              <a:lnSpc>
                <a:spcPct val="115000"/>
              </a:lnSpc>
              <a:spcAft>
                <a:spcPts val="1000"/>
              </a:spcAft>
              <a:tabLst>
                <a:tab pos="2066925" algn="l"/>
              </a:tabLst>
            </a:pPr>
            <a:r>
              <a:rPr lang="ru-RU" dirty="0">
                <a:latin typeface="Times New Roman"/>
                <a:ea typeface="Calibri"/>
                <a:cs typeface="Times New Roman"/>
              </a:rPr>
              <a:t> </a:t>
            </a:r>
            <a:endParaRPr lang="ru-RU" dirty="0">
              <a:ea typeface="Calibri"/>
              <a:cs typeface="Times New Roman"/>
            </a:endParaRPr>
          </a:p>
        </p:txBody>
      </p:sp>
    </p:spTree>
    <p:extLst>
      <p:ext uri="{BB962C8B-B14F-4D97-AF65-F5344CB8AC3E}">
        <p14:creationId xmlns:p14="http://schemas.microsoft.com/office/powerpoint/2010/main" val="1924722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7535396"/>
          </a:xfrm>
          <a:prstGeom prst="rect">
            <a:avLst/>
          </a:prstGeom>
        </p:spPr>
        <p:txBody>
          <a:bodyPr wrap="square">
            <a:spAutoFit/>
          </a:bodyPr>
          <a:lstStyle/>
          <a:p>
            <a:pPr>
              <a:lnSpc>
                <a:spcPct val="115000"/>
              </a:lnSpc>
              <a:spcAft>
                <a:spcPts val="0"/>
              </a:spcAft>
            </a:pPr>
            <a:r>
              <a:rPr lang="ru-RU" sz="2000" b="1" dirty="0">
                <a:solidFill>
                  <a:srgbClr val="000000"/>
                </a:solidFill>
                <a:latin typeface="Times New Roman"/>
                <a:ea typeface="Calibri"/>
                <a:cs typeface="Times New Roman"/>
              </a:rPr>
              <a:t>Список литературы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4. </a:t>
            </a:r>
            <a:r>
              <a:rPr lang="ru-RU" sz="2000" dirty="0" err="1">
                <a:solidFill>
                  <a:srgbClr val="000000"/>
                </a:solidFill>
                <a:latin typeface="Times New Roman"/>
                <a:ea typeface="Calibri"/>
                <a:cs typeface="Times New Roman"/>
              </a:rPr>
              <a:t>Адашкявичене</a:t>
            </a:r>
            <a:r>
              <a:rPr lang="ru-RU" sz="2000" dirty="0">
                <a:solidFill>
                  <a:srgbClr val="000000"/>
                </a:solidFill>
                <a:latin typeface="Times New Roman"/>
                <a:ea typeface="Calibri"/>
                <a:cs typeface="Times New Roman"/>
              </a:rPr>
              <a:t> Э.Й. Баскетбол для дошкольников: Из опыта работы.- М.: Просвещение, 1983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5. </a:t>
            </a:r>
            <a:r>
              <a:rPr lang="ru-RU" sz="2000" dirty="0" err="1">
                <a:solidFill>
                  <a:srgbClr val="000000"/>
                </a:solidFill>
                <a:latin typeface="Times New Roman"/>
                <a:ea typeface="Calibri"/>
                <a:cs typeface="Times New Roman"/>
              </a:rPr>
              <a:t>Адашкявичене</a:t>
            </a:r>
            <a:r>
              <a:rPr lang="ru-RU" sz="2000" dirty="0">
                <a:solidFill>
                  <a:srgbClr val="000000"/>
                </a:solidFill>
                <a:latin typeface="Times New Roman"/>
                <a:ea typeface="Calibri"/>
                <a:cs typeface="Times New Roman"/>
              </a:rPr>
              <a:t> Э.Й. Спортивные игры и упражнения в детском саду: кн. Для воспитателя </a:t>
            </a:r>
            <a:r>
              <a:rPr lang="ru-RU" sz="2000" dirty="0" err="1">
                <a:solidFill>
                  <a:srgbClr val="000000"/>
                </a:solidFill>
                <a:latin typeface="Times New Roman"/>
                <a:ea typeface="Calibri"/>
                <a:cs typeface="Times New Roman"/>
              </a:rPr>
              <a:t>дет.сада</a:t>
            </a:r>
            <a:r>
              <a:rPr lang="ru-RU" sz="2000" dirty="0">
                <a:solidFill>
                  <a:srgbClr val="000000"/>
                </a:solidFill>
                <a:latin typeface="Times New Roman"/>
                <a:ea typeface="Calibri"/>
                <a:cs typeface="Times New Roman"/>
              </a:rPr>
              <a:t>. - М.: Просвещение, 1992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6. Анисимова Т.Г., Савинова Е.Б. Физическое развитие детей 5-7 лет: планирование, занятия с элементами игры в волейбол, подвижные игры, физкультурные досуги. – Вол-оград: Учитель, 2009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7. Вавилова Е.Н. Учите бегать, прыгать, лазать, метать: Пособие для воспитателя дет. сада.- М.: Просвещение, 1983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8. </a:t>
            </a:r>
            <a:r>
              <a:rPr lang="ru-RU" sz="2000" dirty="0" err="1">
                <a:solidFill>
                  <a:srgbClr val="000000"/>
                </a:solidFill>
                <a:latin typeface="Times New Roman"/>
                <a:ea typeface="Calibri"/>
                <a:cs typeface="Times New Roman"/>
              </a:rPr>
              <a:t>Воротилкина</a:t>
            </a:r>
            <a:r>
              <a:rPr lang="ru-RU" sz="2000" dirty="0">
                <a:solidFill>
                  <a:srgbClr val="000000"/>
                </a:solidFill>
                <a:latin typeface="Times New Roman"/>
                <a:ea typeface="Calibri"/>
                <a:cs typeface="Times New Roman"/>
              </a:rPr>
              <a:t> И.М. «Физкультурно-оздоровительная работа в ДОУ» - издательство НЦ ЭНАС, 2004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9. Гришин В.Г. Игры с мячом и ракеткой: (Из опыта работы). Пособие для воспитателя ст. групп дет. сада.- 2-е изд., </a:t>
            </a:r>
            <a:r>
              <a:rPr lang="ru-RU" sz="2000" dirty="0" err="1">
                <a:solidFill>
                  <a:srgbClr val="000000"/>
                </a:solidFill>
                <a:latin typeface="Times New Roman"/>
                <a:ea typeface="Calibri"/>
                <a:cs typeface="Times New Roman"/>
              </a:rPr>
              <a:t>испр</a:t>
            </a:r>
            <a:r>
              <a:rPr lang="ru-RU" sz="2000" dirty="0">
                <a:solidFill>
                  <a:srgbClr val="000000"/>
                </a:solidFill>
                <a:latin typeface="Times New Roman"/>
                <a:ea typeface="Calibri"/>
                <a:cs typeface="Times New Roman"/>
              </a:rPr>
              <a:t>. и доп. – М.: Просвещение, 1982 </a:t>
            </a:r>
            <a:endParaRPr lang="ru-RU" sz="2000" dirty="0">
              <a:ea typeface="Calibri"/>
              <a:cs typeface="Times New Roman"/>
            </a:endParaRPr>
          </a:p>
          <a:p>
            <a:pPr>
              <a:lnSpc>
                <a:spcPct val="115000"/>
              </a:lnSpc>
              <a:spcAft>
                <a:spcPts val="820"/>
              </a:spcAft>
            </a:pPr>
            <a:r>
              <a:rPr lang="ru-RU" sz="2000" dirty="0">
                <a:solidFill>
                  <a:srgbClr val="000000"/>
                </a:solidFill>
                <a:latin typeface="Times New Roman"/>
                <a:ea typeface="Calibri"/>
                <a:cs typeface="Times New Roman"/>
              </a:rPr>
              <a:t>10. Журнал «Инструктор по физкультуре» № 3-2013г. «Школа мяча» Москва ТЦ «Сфера»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 </a:t>
            </a:r>
            <a:endParaRPr lang="ru-RU" sz="2000" dirty="0">
              <a:ea typeface="Calibri"/>
              <a:cs typeface="Times New Roman"/>
            </a:endParaRPr>
          </a:p>
          <a:p>
            <a:pPr>
              <a:lnSpc>
                <a:spcPct val="115000"/>
              </a:lnSpc>
              <a:spcAft>
                <a:spcPts val="0"/>
              </a:spcAft>
            </a:pPr>
            <a:r>
              <a:rPr lang="ru-RU" sz="2000" b="1" dirty="0">
                <a:solidFill>
                  <a:srgbClr val="000000"/>
                </a:solidFill>
                <a:latin typeface="Times New Roman"/>
                <a:ea typeface="Calibri"/>
                <a:cs typeface="Times New Roman"/>
              </a:rPr>
              <a:t> </a:t>
            </a:r>
            <a:endParaRPr lang="ru-RU" sz="2000" dirty="0">
              <a:ea typeface="Calibri"/>
              <a:cs typeface="Times New Roman"/>
            </a:endParaRPr>
          </a:p>
        </p:txBody>
      </p:sp>
    </p:spTree>
    <p:extLst>
      <p:ext uri="{BB962C8B-B14F-4D97-AF65-F5344CB8AC3E}">
        <p14:creationId xmlns:p14="http://schemas.microsoft.com/office/powerpoint/2010/main" val="3014553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712968" cy="6348533"/>
          </a:xfrm>
          <a:prstGeom prst="rect">
            <a:avLst/>
          </a:prstGeom>
        </p:spPr>
        <p:txBody>
          <a:bodyPr wrap="square">
            <a:spAutoFit/>
          </a:bodyPr>
          <a:lstStyle/>
          <a:p>
            <a:pPr lvl="0">
              <a:lnSpc>
                <a:spcPct val="115000"/>
              </a:lnSpc>
              <a:spcAft>
                <a:spcPts val="820"/>
              </a:spcAft>
            </a:pPr>
            <a:r>
              <a:rPr lang="ru-RU" sz="2000" dirty="0">
                <a:solidFill>
                  <a:srgbClr val="000000"/>
                </a:solidFill>
                <a:latin typeface="Times New Roman"/>
                <a:ea typeface="Calibri"/>
                <a:cs typeface="Times New Roman"/>
              </a:rPr>
              <a:t>11. Николаева Н.И. «Школа мяча» - издательство «Детство-пресс», 2012 </a:t>
            </a:r>
            <a:endParaRPr lang="ru-RU" sz="2000" dirty="0">
              <a:solidFill>
                <a:prstClr val="black"/>
              </a:solidFill>
              <a:ea typeface="Calibri"/>
              <a:cs typeface="Times New Roman"/>
            </a:endParaRPr>
          </a:p>
          <a:p>
            <a:pPr lvl="0">
              <a:lnSpc>
                <a:spcPct val="115000"/>
              </a:lnSpc>
              <a:spcAft>
                <a:spcPts val="820"/>
              </a:spcAft>
            </a:pPr>
            <a:r>
              <a:rPr lang="ru-RU" sz="2000" dirty="0">
                <a:solidFill>
                  <a:srgbClr val="000000"/>
                </a:solidFill>
                <a:latin typeface="Times New Roman"/>
                <a:ea typeface="Calibri"/>
                <a:cs typeface="Times New Roman"/>
              </a:rPr>
              <a:t>12. </a:t>
            </a:r>
            <a:r>
              <a:rPr lang="ru-RU" sz="2000" dirty="0" err="1">
                <a:solidFill>
                  <a:srgbClr val="000000"/>
                </a:solidFill>
                <a:latin typeface="Times New Roman"/>
                <a:ea typeface="Calibri"/>
                <a:cs typeface="Times New Roman"/>
              </a:rPr>
              <a:t>Рунова</a:t>
            </a:r>
            <a:r>
              <a:rPr lang="ru-RU" sz="2000" dirty="0">
                <a:solidFill>
                  <a:srgbClr val="000000"/>
                </a:solidFill>
                <a:latin typeface="Times New Roman"/>
                <a:ea typeface="Calibri"/>
                <a:cs typeface="Times New Roman"/>
              </a:rPr>
              <a:t> М.А. Движение день за днем. Двигательная активность – источник здоровья детей. (Комплексы физических упражнений и игр для детей 5-7 лет с использованием вариативной физкультурно-игровой среды). Методические рекомендации для воспитателей ГОУ и родителей. – М., ЛИНКА-ПРЕСС, 2007 </a:t>
            </a:r>
            <a:endParaRPr lang="ru-RU" sz="2000" dirty="0">
              <a:solidFill>
                <a:prstClr val="black"/>
              </a:solidFill>
              <a:ea typeface="Calibri"/>
              <a:cs typeface="Times New Roman"/>
            </a:endParaRPr>
          </a:p>
          <a:p>
            <a:pPr lvl="0">
              <a:lnSpc>
                <a:spcPct val="115000"/>
              </a:lnSpc>
              <a:spcAft>
                <a:spcPts val="820"/>
              </a:spcAft>
            </a:pPr>
            <a:r>
              <a:rPr lang="ru-RU" sz="2000" dirty="0">
                <a:solidFill>
                  <a:srgbClr val="000000"/>
                </a:solidFill>
                <a:latin typeface="Times New Roman"/>
                <a:ea typeface="Calibri"/>
                <a:cs typeface="Times New Roman"/>
              </a:rPr>
              <a:t>13. Семенова Т. Воспитание ловкости у старших дошкольников //Дошкольное воспитание. - № 12. – 2006 </a:t>
            </a:r>
            <a:endParaRPr lang="ru-RU" sz="2000" dirty="0">
              <a:solidFill>
                <a:prstClr val="black"/>
              </a:solidFill>
              <a:ea typeface="Calibri"/>
              <a:cs typeface="Times New Roman"/>
            </a:endParaRPr>
          </a:p>
          <a:p>
            <a:pPr lvl="0">
              <a:lnSpc>
                <a:spcPct val="115000"/>
              </a:lnSpc>
              <a:spcAft>
                <a:spcPts val="820"/>
              </a:spcAft>
            </a:pPr>
            <a:r>
              <a:rPr lang="ru-RU" sz="2000" dirty="0">
                <a:solidFill>
                  <a:srgbClr val="000000"/>
                </a:solidFill>
                <a:latin typeface="Times New Roman"/>
                <a:ea typeface="Calibri"/>
                <a:cs typeface="Times New Roman"/>
              </a:rPr>
              <a:t>14. </a:t>
            </a:r>
            <a:r>
              <a:rPr lang="ru-RU" sz="2000" dirty="0" err="1">
                <a:solidFill>
                  <a:srgbClr val="000000"/>
                </a:solidFill>
                <a:latin typeface="Times New Roman"/>
                <a:ea typeface="Calibri"/>
                <a:cs typeface="Times New Roman"/>
              </a:rPr>
              <a:t>Сочеванова</a:t>
            </a:r>
            <a:r>
              <a:rPr lang="ru-RU" sz="2000" dirty="0">
                <a:solidFill>
                  <a:srgbClr val="000000"/>
                </a:solidFill>
                <a:latin typeface="Times New Roman"/>
                <a:ea typeface="Calibri"/>
                <a:cs typeface="Times New Roman"/>
              </a:rPr>
              <a:t> Е.А. «Подвижные игры с бегом для детей 4-7 лет» - «Детство-пресс», 2009 </a:t>
            </a:r>
            <a:endParaRPr lang="ru-RU" sz="2000" dirty="0">
              <a:solidFill>
                <a:prstClr val="black"/>
              </a:solidFill>
              <a:ea typeface="Calibri"/>
              <a:cs typeface="Times New Roman"/>
            </a:endParaRPr>
          </a:p>
          <a:p>
            <a:pPr lvl="0">
              <a:lnSpc>
                <a:spcPct val="115000"/>
              </a:lnSpc>
              <a:spcAft>
                <a:spcPts val="820"/>
              </a:spcAft>
            </a:pPr>
            <a:r>
              <a:rPr lang="ru-RU" sz="2000" dirty="0">
                <a:solidFill>
                  <a:srgbClr val="000000"/>
                </a:solidFill>
                <a:latin typeface="Times New Roman"/>
                <a:ea typeface="Calibri"/>
                <a:cs typeface="Times New Roman"/>
              </a:rPr>
              <a:t>15. Теплова И. Школа мяча //Дошкольное воспитание. - № 10. – 2008 </a:t>
            </a:r>
            <a:endParaRPr lang="ru-RU" sz="2000" dirty="0">
              <a:solidFill>
                <a:prstClr val="black"/>
              </a:solidFill>
              <a:ea typeface="Calibri"/>
              <a:cs typeface="Times New Roman"/>
            </a:endParaRPr>
          </a:p>
          <a:p>
            <a:pPr lvl="0">
              <a:lnSpc>
                <a:spcPct val="115000"/>
              </a:lnSpc>
              <a:spcAft>
                <a:spcPts val="820"/>
              </a:spcAft>
            </a:pPr>
            <a:r>
              <a:rPr lang="ru-RU" sz="2000" dirty="0">
                <a:solidFill>
                  <a:srgbClr val="000000"/>
                </a:solidFill>
                <a:latin typeface="Times New Roman"/>
                <a:ea typeface="Calibri"/>
                <a:cs typeface="Times New Roman"/>
              </a:rPr>
              <a:t>16. </a:t>
            </a:r>
            <a:r>
              <a:rPr lang="ru-RU" sz="2000" dirty="0" err="1">
                <a:solidFill>
                  <a:srgbClr val="000000"/>
                </a:solidFill>
                <a:latin typeface="Times New Roman"/>
                <a:ea typeface="Calibri"/>
                <a:cs typeface="Times New Roman"/>
              </a:rPr>
              <a:t>Филипова</a:t>
            </a:r>
            <a:r>
              <a:rPr lang="ru-RU" sz="2000" dirty="0">
                <a:solidFill>
                  <a:srgbClr val="000000"/>
                </a:solidFill>
                <a:latin typeface="Times New Roman"/>
                <a:ea typeface="Calibri"/>
                <a:cs typeface="Times New Roman"/>
              </a:rPr>
              <a:t> С.О., под ред. «Спутник руководителя физического воспитания дошкольного учреждения» - «Детство-пресс», 2005 </a:t>
            </a:r>
            <a:endParaRPr lang="ru-RU" sz="2000" dirty="0">
              <a:solidFill>
                <a:prstClr val="black"/>
              </a:solidFill>
              <a:ea typeface="Calibri"/>
              <a:cs typeface="Times New Roman"/>
            </a:endParaRPr>
          </a:p>
          <a:p>
            <a:pPr lvl="0">
              <a:lnSpc>
                <a:spcPct val="115000"/>
              </a:lnSpc>
            </a:pPr>
            <a:r>
              <a:rPr lang="ru-RU" sz="2000" dirty="0">
                <a:solidFill>
                  <a:srgbClr val="000000"/>
                </a:solidFill>
                <a:latin typeface="Times New Roman"/>
                <a:ea typeface="Calibri"/>
                <a:cs typeface="Times New Roman"/>
              </a:rPr>
              <a:t>17. Хабарова Т.В. «Развитие двигательных способностей старших дошкольников» - издательство «Детство-пресс», 2010 </a:t>
            </a:r>
            <a:endParaRPr lang="ru-RU" sz="2000" dirty="0">
              <a:solidFill>
                <a:prstClr val="black"/>
              </a:solidFill>
              <a:ea typeface="Calibri"/>
              <a:cs typeface="Times New Roman"/>
            </a:endParaRPr>
          </a:p>
          <a:p>
            <a:pPr lvl="0">
              <a:lnSpc>
                <a:spcPct val="115000"/>
              </a:lnSpc>
            </a:pPr>
            <a:r>
              <a:rPr lang="ru-RU" sz="2000" b="1" dirty="0">
                <a:solidFill>
                  <a:srgbClr val="000000"/>
                </a:solidFill>
                <a:latin typeface="Times New Roman"/>
                <a:ea typeface="Calibri"/>
                <a:cs typeface="Times New Roman"/>
              </a:rPr>
              <a:t> </a:t>
            </a:r>
            <a:endParaRPr lang="ru-RU" sz="2000" dirty="0">
              <a:solidFill>
                <a:prstClr val="black"/>
              </a:solidFill>
              <a:ea typeface="Calibri"/>
              <a:cs typeface="Times New Roman"/>
            </a:endParaRPr>
          </a:p>
        </p:txBody>
      </p:sp>
    </p:spTree>
    <p:extLst>
      <p:ext uri="{BB962C8B-B14F-4D97-AF65-F5344CB8AC3E}">
        <p14:creationId xmlns:p14="http://schemas.microsoft.com/office/powerpoint/2010/main" val="3031349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Владимир\Desktop\фото осенины\SDC173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544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Владимир\Desktop\фото осенины\SDC173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09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Владимир\Desktop\фото осенины\SDC173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09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Владимир\Desktop\фото осенины\SDC173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93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Владимир\Desktop\фото осенины\SDC173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97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Владимир\Desktop\фото осенины\SDC173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4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5760640" cy="5811847"/>
          </a:xfrm>
          <a:prstGeom prst="rect">
            <a:avLst/>
          </a:prstGeom>
        </p:spPr>
        <p:txBody>
          <a:bodyPr wrap="square">
            <a:spAutoFit/>
          </a:bodyPr>
          <a:lstStyle/>
          <a:p>
            <a:pPr>
              <a:lnSpc>
                <a:spcPct val="115000"/>
              </a:lnSpc>
              <a:spcAft>
                <a:spcPts val="835"/>
              </a:spcAft>
            </a:pPr>
            <a:r>
              <a:rPr lang="ru-RU" sz="2000" b="1" i="1" dirty="0">
                <a:solidFill>
                  <a:srgbClr val="000000"/>
                </a:solidFill>
                <a:latin typeface="Times New Roman"/>
                <a:ea typeface="Calibri"/>
                <a:cs typeface="Times New Roman"/>
              </a:rPr>
              <a:t>Оздоровительные задачи</a:t>
            </a:r>
            <a:r>
              <a:rPr lang="ru-RU" sz="2000" dirty="0">
                <a:solidFill>
                  <a:srgbClr val="000000"/>
                </a:solidFill>
                <a:latin typeface="Times New Roman"/>
                <a:ea typeface="Calibri"/>
                <a:cs typeface="Times New Roman"/>
              </a:rPr>
              <a:t>: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1. Способствовать совершенствованию деятельности основных физиологических систем организма (нервной, </a:t>
            </a:r>
            <a:r>
              <a:rPr lang="ru-RU" sz="2000" dirty="0" err="1">
                <a:solidFill>
                  <a:srgbClr val="000000"/>
                </a:solidFill>
                <a:latin typeface="Times New Roman"/>
                <a:ea typeface="Calibri"/>
                <a:cs typeface="Times New Roman"/>
              </a:rPr>
              <a:t>сердечнососудистой</a:t>
            </a:r>
            <a:r>
              <a:rPr lang="ru-RU" sz="2000" dirty="0">
                <a:solidFill>
                  <a:srgbClr val="000000"/>
                </a:solidFill>
                <a:latin typeface="Times New Roman"/>
                <a:ea typeface="Calibri"/>
                <a:cs typeface="Times New Roman"/>
              </a:rPr>
              <a:t>, дыхательной), улучшению физического развития, физической подготовленности детей.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2. Создавать условия для удовлетворения естественной потребности детей в движении;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3. Дозировать физическую нагрузку с учетом состояния здоровья детей и их функциональных возможностей. </a:t>
            </a:r>
            <a:endParaRPr lang="ru-RU" sz="2000" dirty="0">
              <a:ea typeface="Calibri"/>
              <a:cs typeface="Times New Roman"/>
            </a:endParaRPr>
          </a:p>
          <a:p>
            <a:pPr>
              <a:lnSpc>
                <a:spcPct val="115000"/>
              </a:lnSpc>
              <a:spcAft>
                <a:spcPts val="835"/>
              </a:spcAft>
            </a:pPr>
            <a:r>
              <a:rPr lang="ru-RU" sz="2000" dirty="0">
                <a:solidFill>
                  <a:srgbClr val="000000"/>
                </a:solidFill>
                <a:latin typeface="Times New Roman"/>
                <a:ea typeface="Calibri"/>
                <a:cs typeface="Times New Roman"/>
              </a:rPr>
              <a:t>4. Развивать координацию движений, выносливость, быстроту ловкость, умение ориентироваться на площадке, находить удобное место для ведения игры. </a:t>
            </a:r>
            <a:endParaRPr lang="ru-RU" sz="2000" dirty="0">
              <a:ea typeface="Calibri"/>
              <a:cs typeface="Times New Roman"/>
            </a:endParaRPr>
          </a:p>
        </p:txBody>
      </p:sp>
      <p:pic>
        <p:nvPicPr>
          <p:cNvPr id="2050" name="Picture 2" descr="http://razvitiedetei.info/wp-content/uploads/2014/11/igri-s-mycom-3-4-let.jpg"/>
          <p:cNvPicPr>
            <a:picLocks noChangeAspect="1" noChangeArrowheads="1"/>
          </p:cNvPicPr>
          <p:nvPr/>
        </p:nvPicPr>
        <p:blipFill rotWithShape="1">
          <a:blip r:embed="rId2">
            <a:extLst>
              <a:ext uri="{28A0092B-C50C-407E-A947-70E740481C1C}">
                <a14:useLocalDpi xmlns:a14="http://schemas.microsoft.com/office/drawing/2010/main" val="0"/>
              </a:ext>
            </a:extLst>
          </a:blip>
          <a:srcRect l="7898" t="5621" r="7836" b="4743"/>
          <a:stretch/>
        </p:blipFill>
        <p:spPr bwMode="auto">
          <a:xfrm>
            <a:off x="5868144" y="2175520"/>
            <a:ext cx="3199589" cy="254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91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Владимир\Desktop\фото осенины\SDC173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458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Владимир\Desktop\фото осенины\SDC173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67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Владимир\Desktop\фото осенины\SDC173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08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Владимир\Desktop\фото осенины\SDC173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12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Владимир\Desktop\фото осенины\SDC1735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21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Владимир\Desktop\фото осенины\SDC173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75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Владимир\Desktop\фото осенины\SDC173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568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Владимир\Desktop\фото осенины\SDC173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59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Владимир\Desktop\фото осенины\SDC1739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1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Владимир\Desktop\фото осенины\SDC174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4608512" cy="5894755"/>
          </a:xfrm>
          <a:prstGeom prst="rect">
            <a:avLst/>
          </a:prstGeom>
        </p:spPr>
        <p:txBody>
          <a:bodyPr wrap="square">
            <a:spAutoFit/>
          </a:bodyPr>
          <a:lstStyle/>
          <a:p>
            <a:pPr>
              <a:lnSpc>
                <a:spcPct val="115000"/>
              </a:lnSpc>
              <a:spcAft>
                <a:spcPts val="835"/>
              </a:spcAft>
            </a:pPr>
            <a:r>
              <a:rPr lang="ru-RU" sz="2400" b="1" i="1" dirty="0">
                <a:solidFill>
                  <a:srgbClr val="000000"/>
                </a:solidFill>
                <a:latin typeface="Times New Roman"/>
                <a:ea typeface="Calibri"/>
                <a:cs typeface="Times New Roman"/>
              </a:rPr>
              <a:t>Воспитательные задачи</a:t>
            </a:r>
            <a:r>
              <a:rPr lang="ru-RU" sz="2400" dirty="0">
                <a:solidFill>
                  <a:srgbClr val="000000"/>
                </a:solidFill>
                <a:latin typeface="Times New Roman"/>
                <a:ea typeface="Calibri"/>
                <a:cs typeface="Times New Roman"/>
              </a:rPr>
              <a:t>: </a:t>
            </a:r>
            <a:endParaRPr lang="ru-RU" sz="2400" dirty="0">
              <a:ea typeface="Calibri"/>
              <a:cs typeface="Times New Roman"/>
            </a:endParaRPr>
          </a:p>
          <a:p>
            <a:pPr>
              <a:lnSpc>
                <a:spcPct val="115000"/>
              </a:lnSpc>
              <a:spcAft>
                <a:spcPts val="835"/>
              </a:spcAft>
            </a:pPr>
            <a:r>
              <a:rPr lang="ru-RU" sz="2400" dirty="0">
                <a:solidFill>
                  <a:srgbClr val="000000"/>
                </a:solidFill>
                <a:latin typeface="Times New Roman"/>
                <a:ea typeface="Calibri"/>
                <a:cs typeface="Times New Roman"/>
              </a:rPr>
              <a:t>1. Развивать у детей интерес к подвижным играм и физическим упражнениям с использованием разных предметов; </a:t>
            </a:r>
            <a:endParaRPr lang="ru-RU" sz="2400" dirty="0">
              <a:ea typeface="Calibri"/>
              <a:cs typeface="Times New Roman"/>
            </a:endParaRPr>
          </a:p>
          <a:p>
            <a:pPr>
              <a:lnSpc>
                <a:spcPct val="115000"/>
              </a:lnSpc>
              <a:spcAft>
                <a:spcPts val="835"/>
              </a:spcAft>
            </a:pPr>
            <a:r>
              <a:rPr lang="ru-RU" sz="2400" dirty="0">
                <a:solidFill>
                  <a:srgbClr val="000000"/>
                </a:solidFill>
                <a:latin typeface="Times New Roman"/>
                <a:ea typeface="Calibri"/>
                <a:cs typeface="Times New Roman"/>
              </a:rPr>
              <a:t>2. Формировать у детей умение играть дружно, согласовывая свои действия с действиями других; </a:t>
            </a:r>
            <a:endParaRPr lang="ru-RU" sz="2400" dirty="0">
              <a:ea typeface="Calibri"/>
              <a:cs typeface="Times New Roman"/>
            </a:endParaRPr>
          </a:p>
          <a:p>
            <a:pPr>
              <a:lnSpc>
                <a:spcPct val="115000"/>
              </a:lnSpc>
              <a:spcAft>
                <a:spcPts val="0"/>
              </a:spcAft>
            </a:pPr>
            <a:r>
              <a:rPr lang="ru-RU" sz="2400" dirty="0">
                <a:solidFill>
                  <a:srgbClr val="000000"/>
                </a:solidFill>
                <a:latin typeface="Times New Roman"/>
                <a:ea typeface="Calibri"/>
                <a:cs typeface="Times New Roman"/>
              </a:rPr>
              <a:t>3. Побуждать детей к самостоятельности и умению проявлять активность в играх и упражнениях. </a:t>
            </a:r>
            <a:endParaRPr lang="ru-RU" sz="2400" dirty="0">
              <a:ea typeface="Calibri"/>
              <a:cs typeface="Times New Roman"/>
            </a:endParaRPr>
          </a:p>
        </p:txBody>
      </p:sp>
      <p:pic>
        <p:nvPicPr>
          <p:cNvPr id="3074" name="Picture 2" descr="http://static9.depositphotos.com/1441191/1225/v/950/depositphotos_12250875-stock-illustration-kid-playing-with-beach-b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15931" t="4545" r="18325" b="4176"/>
          <a:stretch/>
        </p:blipFill>
        <p:spPr bwMode="auto">
          <a:xfrm>
            <a:off x="5364088" y="620688"/>
            <a:ext cx="360040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988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Владимир\Desktop\фото осенины\SDC174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1"/>
            <a:ext cx="8496944" cy="1485663"/>
          </a:xfrm>
          <a:prstGeom prst="rect">
            <a:avLst/>
          </a:prstGeom>
        </p:spPr>
        <p:txBody>
          <a:bodyPr wrap="square">
            <a:spAutoFit/>
          </a:bodyPr>
          <a:lstStyle/>
          <a:p>
            <a:pPr>
              <a:lnSpc>
                <a:spcPct val="115000"/>
              </a:lnSpc>
              <a:spcAft>
                <a:spcPts val="0"/>
              </a:spcAft>
            </a:pPr>
            <a:r>
              <a:rPr lang="ru-RU" sz="2000" b="1" u="sng" dirty="0">
                <a:solidFill>
                  <a:srgbClr val="000000"/>
                </a:solidFill>
                <a:latin typeface="Times New Roman"/>
                <a:ea typeface="Calibri"/>
                <a:cs typeface="Times New Roman"/>
              </a:rPr>
              <a:t>Отличительные особенности </a:t>
            </a:r>
            <a:r>
              <a:rPr lang="ru-RU" sz="2000" b="1" u="sng" dirty="0" smtClean="0">
                <a:solidFill>
                  <a:srgbClr val="000000"/>
                </a:solidFill>
                <a:latin typeface="Times New Roman"/>
                <a:ea typeface="Calibri"/>
                <a:cs typeface="Times New Roman"/>
              </a:rPr>
              <a:t> программы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Программа представляет собой систему, позволяющую научить ребенка свободно владеть мячом, передвигаться с ним по площадке в различных направлениях, развитие скоростных качеств. </a:t>
            </a:r>
            <a:endParaRPr lang="ru-RU" sz="2000" u="sng" dirty="0">
              <a:ea typeface="Calibri"/>
              <a:cs typeface="Times New Roman"/>
            </a:endParaRPr>
          </a:p>
        </p:txBody>
      </p:sp>
      <p:sp>
        <p:nvSpPr>
          <p:cNvPr id="3" name="Прямоугольник 2"/>
          <p:cNvSpPr/>
          <p:nvPr/>
        </p:nvSpPr>
        <p:spPr>
          <a:xfrm>
            <a:off x="323528" y="1772816"/>
            <a:ext cx="8496944" cy="2646878"/>
          </a:xfrm>
          <a:prstGeom prst="rect">
            <a:avLst/>
          </a:prstGeom>
        </p:spPr>
        <p:txBody>
          <a:bodyPr wrap="square">
            <a:spAutoFit/>
          </a:bodyPr>
          <a:lstStyle/>
          <a:p>
            <a:pPr>
              <a:lnSpc>
                <a:spcPct val="115000"/>
              </a:lnSpc>
              <a:spcAft>
                <a:spcPts val="0"/>
              </a:spcAft>
            </a:pPr>
            <a:r>
              <a:rPr lang="ru-RU" sz="2000" u="sng" dirty="0">
                <a:solidFill>
                  <a:srgbClr val="000000"/>
                </a:solidFill>
                <a:latin typeface="Times New Roman"/>
                <a:ea typeface="Calibri"/>
                <a:cs typeface="Times New Roman"/>
              </a:rPr>
              <a:t>Программа предусматривает как индивидуальное умение владения с мячом, так и действие в микрокомандах – парами, тройками, пятерками. </a:t>
            </a:r>
            <a:endParaRPr lang="ru-RU" sz="2000" u="sng" dirty="0">
              <a:ea typeface="Calibri"/>
              <a:cs typeface="Times New Roman"/>
            </a:endParaRPr>
          </a:p>
          <a:p>
            <a:pPr>
              <a:spcAft>
                <a:spcPts val="0"/>
              </a:spcAft>
            </a:pPr>
            <a:r>
              <a:rPr lang="ru-RU" sz="2000" u="sng" dirty="0">
                <a:solidFill>
                  <a:srgbClr val="000000"/>
                </a:solidFill>
                <a:latin typeface="Times New Roman"/>
                <a:ea typeface="Calibri"/>
                <a:cs typeface="Calibri"/>
              </a:rPr>
              <a:t>В </a:t>
            </a:r>
            <a:r>
              <a:rPr lang="ru-RU" sz="2000" u="sng" dirty="0" smtClean="0">
                <a:solidFill>
                  <a:srgbClr val="000000"/>
                </a:solidFill>
                <a:latin typeface="Times New Roman"/>
                <a:ea typeface="Calibri"/>
                <a:cs typeface="Calibri"/>
              </a:rPr>
              <a:t>кружковую </a:t>
            </a:r>
            <a:r>
              <a:rPr lang="ru-RU" sz="2000" u="sng" dirty="0">
                <a:solidFill>
                  <a:srgbClr val="000000"/>
                </a:solidFill>
                <a:latin typeface="Times New Roman"/>
                <a:ea typeface="Calibri"/>
                <a:cs typeface="Calibri"/>
              </a:rPr>
              <a:t>работу могут включаться и игры с мячом, и специальные упражнения по закреплению навыков владения им. Обучение детей основным приемам владения мячом в игровых условиях должно иметь целью достижения благоприятного физического развития, разносторонней двигательной подготовленностью детей, ознакомлением детей с </a:t>
            </a:r>
            <a:r>
              <a:rPr lang="ru-RU" sz="2000" b="1" u="sng" dirty="0">
                <a:solidFill>
                  <a:srgbClr val="000000"/>
                </a:solidFill>
                <a:latin typeface="Times New Roman"/>
                <a:ea typeface="Calibri"/>
                <a:cs typeface="Calibri"/>
              </a:rPr>
              <a:t>пионерболом</a:t>
            </a:r>
            <a:r>
              <a:rPr lang="ru-RU" sz="2000" u="sng" dirty="0">
                <a:solidFill>
                  <a:srgbClr val="000000"/>
                </a:solidFill>
                <a:latin typeface="Times New Roman"/>
                <a:ea typeface="Calibri"/>
                <a:cs typeface="Calibri"/>
              </a:rPr>
              <a:t> в доступной форме. </a:t>
            </a:r>
            <a:endParaRPr lang="ru-RU" sz="2000" u="sng" dirty="0">
              <a:solidFill>
                <a:srgbClr val="000000"/>
              </a:solidFill>
              <a:ea typeface="Calibri"/>
              <a:cs typeface="Calibri"/>
            </a:endParaRPr>
          </a:p>
        </p:txBody>
      </p:sp>
      <p:sp>
        <p:nvSpPr>
          <p:cNvPr id="4" name="Прямоугольник 3"/>
          <p:cNvSpPr/>
          <p:nvPr/>
        </p:nvSpPr>
        <p:spPr>
          <a:xfrm>
            <a:off x="395536" y="4509120"/>
            <a:ext cx="8568952" cy="1485663"/>
          </a:xfrm>
          <a:prstGeom prst="rect">
            <a:avLst/>
          </a:prstGeom>
        </p:spPr>
        <p:txBody>
          <a:bodyPr wrap="square">
            <a:spAutoFit/>
          </a:bodyPr>
          <a:lstStyle/>
          <a:p>
            <a:pPr>
              <a:lnSpc>
                <a:spcPct val="115000"/>
              </a:lnSpc>
              <a:spcAft>
                <a:spcPts val="0"/>
              </a:spcAft>
            </a:pPr>
            <a:r>
              <a:rPr lang="ru-RU" sz="2000" u="sng" dirty="0">
                <a:solidFill>
                  <a:srgbClr val="000000"/>
                </a:solidFill>
                <a:latin typeface="Times New Roman"/>
                <a:ea typeface="Calibri"/>
                <a:cs typeface="Times New Roman"/>
              </a:rPr>
              <a:t>Известно, что в дошкольном возрасте в воспитании ребенка доминирующую роль играют чувствительные, зрительные образы, поэтому любое словесное объяснение сопровождается наглядным показом взрослого и многократным повторением самых простых действий. </a:t>
            </a:r>
            <a:endParaRPr lang="ru-RU" sz="2000" u="sng" dirty="0">
              <a:ea typeface="Calibri"/>
              <a:cs typeface="Times New Roman"/>
            </a:endParaRPr>
          </a:p>
        </p:txBody>
      </p:sp>
    </p:spTree>
    <p:extLst>
      <p:ext uri="{BB962C8B-B14F-4D97-AF65-F5344CB8AC3E}">
        <p14:creationId xmlns:p14="http://schemas.microsoft.com/office/powerpoint/2010/main" val="158168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3"/>
            <a:ext cx="4248472" cy="2003625"/>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Возраст детей, участвующих в реализации дополнительной общеобразовательной программы. </a:t>
            </a:r>
            <a:endParaRPr lang="ru-RU" sz="1600" dirty="0">
              <a:ea typeface="Calibri"/>
              <a:cs typeface="Times New Roman"/>
            </a:endParaRPr>
          </a:p>
          <a:p>
            <a:pPr>
              <a:lnSpc>
                <a:spcPct val="115000"/>
              </a:lnSpc>
              <a:spcAft>
                <a:spcPts val="0"/>
              </a:spcAft>
            </a:pPr>
            <a:r>
              <a:rPr lang="ru-RU" u="sng" dirty="0" smtClean="0">
                <a:solidFill>
                  <a:srgbClr val="000000"/>
                </a:solidFill>
                <a:latin typeface="Times New Roman"/>
                <a:ea typeface="Calibri"/>
                <a:cs typeface="Times New Roman"/>
              </a:rPr>
              <a:t>Данная </a:t>
            </a:r>
            <a:r>
              <a:rPr lang="ru-RU" u="sng" dirty="0">
                <a:solidFill>
                  <a:srgbClr val="000000"/>
                </a:solidFill>
                <a:latin typeface="Times New Roman"/>
                <a:ea typeface="Calibri"/>
                <a:cs typeface="Times New Roman"/>
              </a:rPr>
              <a:t>программа составлена с учетом особенностей развития детей старшего дошкольного возраста (5-7 лет). </a:t>
            </a:r>
            <a:endParaRPr lang="ru-RU" sz="1600" u="sng" dirty="0">
              <a:ea typeface="Calibri"/>
              <a:cs typeface="Times New Roman"/>
            </a:endParaRPr>
          </a:p>
        </p:txBody>
      </p:sp>
      <p:sp>
        <p:nvSpPr>
          <p:cNvPr id="3" name="Прямоугольник 2"/>
          <p:cNvSpPr/>
          <p:nvPr/>
        </p:nvSpPr>
        <p:spPr>
          <a:xfrm>
            <a:off x="107504" y="2564904"/>
            <a:ext cx="3456384" cy="3914918"/>
          </a:xfrm>
          <a:prstGeom prst="rect">
            <a:avLst/>
          </a:prstGeom>
        </p:spPr>
        <p:txBody>
          <a:bodyPr wrap="square">
            <a:spAutoFit/>
          </a:bodyPr>
          <a:lstStyle/>
          <a:p>
            <a:pPr>
              <a:lnSpc>
                <a:spcPct val="115000"/>
              </a:lnSpc>
              <a:spcAft>
                <a:spcPts val="0"/>
              </a:spcAft>
            </a:pPr>
            <a:r>
              <a:rPr lang="ru-RU" b="1" dirty="0">
                <a:solidFill>
                  <a:srgbClr val="000000"/>
                </a:solidFill>
                <a:latin typeface="Times New Roman"/>
                <a:ea typeface="Calibri"/>
                <a:cs typeface="Times New Roman"/>
              </a:rPr>
              <a:t>Сроки реализации дополнительной общеобразовательной программы </a:t>
            </a:r>
            <a:endParaRPr lang="ru-RU" sz="1600" dirty="0">
              <a:ea typeface="Calibri"/>
              <a:cs typeface="Times New Roman"/>
            </a:endParaRPr>
          </a:p>
          <a:p>
            <a:pPr>
              <a:lnSpc>
                <a:spcPct val="115000"/>
              </a:lnSpc>
              <a:spcAft>
                <a:spcPts val="0"/>
              </a:spcAft>
            </a:pPr>
            <a:r>
              <a:rPr lang="ru-RU" u="sng" dirty="0">
                <a:solidFill>
                  <a:srgbClr val="000000"/>
                </a:solidFill>
                <a:latin typeface="Times New Roman"/>
                <a:ea typeface="Calibri"/>
                <a:cs typeface="Times New Roman"/>
              </a:rPr>
              <a:t>Образовательная деятельность </a:t>
            </a:r>
            <a:r>
              <a:rPr lang="ru-RU" u="sng" dirty="0" smtClean="0">
                <a:solidFill>
                  <a:srgbClr val="000000"/>
                </a:solidFill>
                <a:latin typeface="Times New Roman"/>
                <a:ea typeface="Calibri"/>
                <a:cs typeface="Times New Roman"/>
              </a:rPr>
              <a:t>рассчитана </a:t>
            </a:r>
            <a:r>
              <a:rPr lang="ru-RU" u="sng" dirty="0">
                <a:solidFill>
                  <a:srgbClr val="000000"/>
                </a:solidFill>
                <a:latin typeface="Times New Roman"/>
                <a:ea typeface="Calibri"/>
                <a:cs typeface="Times New Roman"/>
              </a:rPr>
              <a:t>на два года: первый для детей </a:t>
            </a:r>
            <a:r>
              <a:rPr lang="ru-RU" u="sng" dirty="0" smtClean="0">
                <a:solidFill>
                  <a:srgbClr val="000000"/>
                </a:solidFill>
                <a:latin typeface="Times New Roman"/>
                <a:ea typeface="Calibri"/>
                <a:cs typeface="Times New Roman"/>
              </a:rPr>
              <a:t>5-6 лет</a:t>
            </a:r>
            <a:r>
              <a:rPr lang="ru-RU" u="sng" dirty="0">
                <a:solidFill>
                  <a:srgbClr val="000000"/>
                </a:solidFill>
                <a:latin typeface="Times New Roman"/>
                <a:ea typeface="Calibri"/>
                <a:cs typeface="Times New Roman"/>
              </a:rPr>
              <a:t>, второй – для детей 6-7лет. Обучение до-школьников проходит поэтапно на основе программы, содержащей практический и теоретический материал. </a:t>
            </a:r>
            <a:endParaRPr lang="ru-RU" sz="1600" u="sng" dirty="0">
              <a:ea typeface="Calibri"/>
              <a:cs typeface="Times New Roman"/>
            </a:endParaRPr>
          </a:p>
        </p:txBody>
      </p:sp>
      <p:pic>
        <p:nvPicPr>
          <p:cNvPr id="4098" name="Picture 2" descr="C:\Users\Владимир\Desktop\фото осенины\SDC17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096" y="1844824"/>
            <a:ext cx="5004048" cy="4741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088590"/>
          </a:xfrm>
          <a:prstGeom prst="rect">
            <a:avLst/>
          </a:prstGeom>
        </p:spPr>
        <p:txBody>
          <a:bodyPr wrap="square">
            <a:spAutoFit/>
          </a:bodyPr>
          <a:lstStyle/>
          <a:p>
            <a:pPr>
              <a:lnSpc>
                <a:spcPct val="115000"/>
              </a:lnSpc>
              <a:spcAft>
                <a:spcPts val="0"/>
              </a:spcAft>
            </a:pPr>
            <a:r>
              <a:rPr lang="ru-RU" sz="2000" b="1" u="sng" dirty="0">
                <a:solidFill>
                  <a:srgbClr val="000000"/>
                </a:solidFill>
                <a:latin typeface="Times New Roman"/>
                <a:ea typeface="Calibri"/>
                <a:cs typeface="Times New Roman"/>
              </a:rPr>
              <a:t>Формы и режим занятий </a:t>
            </a:r>
            <a:endParaRPr lang="ru-RU" sz="2000" u="sng" dirty="0">
              <a:ea typeface="Calibri"/>
              <a:cs typeface="Times New Roman"/>
            </a:endParaRPr>
          </a:p>
          <a:p>
            <a:pPr>
              <a:lnSpc>
                <a:spcPct val="115000"/>
              </a:lnSpc>
              <a:spcAft>
                <a:spcPts val="0"/>
              </a:spcAft>
            </a:pPr>
            <a:r>
              <a:rPr lang="ru-RU" sz="2000" b="1" u="sng" dirty="0">
                <a:solidFill>
                  <a:srgbClr val="000000"/>
                </a:solidFill>
                <a:latin typeface="Times New Roman"/>
                <a:ea typeface="Calibri"/>
                <a:cs typeface="Times New Roman"/>
              </a:rPr>
              <a:t>Форма обучения: </a:t>
            </a:r>
            <a:r>
              <a:rPr lang="ru-RU" sz="2000" u="sng" dirty="0">
                <a:solidFill>
                  <a:srgbClr val="000000"/>
                </a:solidFill>
                <a:latin typeface="Times New Roman"/>
                <a:ea typeface="Calibri"/>
                <a:cs typeface="Times New Roman"/>
              </a:rPr>
              <a:t>специально организованные занятия; игровые упражнения, групповые, подгрупповые и индивидуальные упражнение по овладению техникой игры с мячом в секции «Школа мяча». </a:t>
            </a:r>
            <a:endParaRPr lang="ru-RU" sz="2000" u="sng" dirty="0" smtClean="0">
              <a:solidFill>
                <a:srgbClr val="000000"/>
              </a:solidFill>
              <a:latin typeface="Times New Roman"/>
              <a:ea typeface="Calibri"/>
              <a:cs typeface="Times New Roman"/>
            </a:endParaRPr>
          </a:p>
          <a:p>
            <a:pPr>
              <a:lnSpc>
                <a:spcPct val="115000"/>
              </a:lnSpc>
              <a:spcAft>
                <a:spcPts val="0"/>
              </a:spcAft>
            </a:pPr>
            <a:r>
              <a:rPr lang="ru-RU" sz="2000" u="sng" dirty="0" smtClean="0">
                <a:solidFill>
                  <a:srgbClr val="000000"/>
                </a:solidFill>
                <a:latin typeface="Times New Roman"/>
                <a:ea typeface="Calibri"/>
                <a:cs typeface="Times New Roman"/>
              </a:rPr>
              <a:t>Работа </a:t>
            </a:r>
            <a:r>
              <a:rPr lang="ru-RU" sz="2000" u="sng" dirty="0">
                <a:solidFill>
                  <a:srgbClr val="000000"/>
                </a:solidFill>
                <a:latin typeface="Times New Roman"/>
                <a:ea typeface="Calibri"/>
                <a:cs typeface="Times New Roman"/>
              </a:rPr>
              <a:t>секции проводится во 2-й половине дня, в группе от 15-20 детей, один раз в неделю, продолжительностью 25-30 минут.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Работа секции проводится на основе программы, содержащей теоретический и практический материал. </a:t>
            </a:r>
            <a:r>
              <a:rPr lang="ru-RU" sz="2000" u="sng" dirty="0" smtClean="0">
                <a:solidFill>
                  <a:srgbClr val="000000"/>
                </a:solidFill>
                <a:latin typeface="Times New Roman"/>
                <a:ea typeface="Calibri"/>
                <a:cs typeface="Times New Roman"/>
              </a:rPr>
              <a:t>Теоретические </a:t>
            </a:r>
            <a:r>
              <a:rPr lang="ru-RU" sz="2000" u="sng" dirty="0">
                <a:solidFill>
                  <a:srgbClr val="000000"/>
                </a:solidFill>
                <a:latin typeface="Times New Roman"/>
                <a:ea typeface="Calibri"/>
                <a:cs typeface="Times New Roman"/>
              </a:rPr>
              <a:t>занятия проводятся в виде бесед. </a:t>
            </a:r>
            <a:endParaRPr lang="ru-RU" sz="2000" u="sng" dirty="0" smtClean="0">
              <a:solidFill>
                <a:srgbClr val="000000"/>
              </a:solidFill>
              <a:latin typeface="Times New Roman"/>
              <a:ea typeface="Calibri"/>
              <a:cs typeface="Times New Roman"/>
            </a:endParaRPr>
          </a:p>
          <a:p>
            <a:pPr>
              <a:lnSpc>
                <a:spcPct val="115000"/>
              </a:lnSpc>
              <a:spcAft>
                <a:spcPts val="0"/>
              </a:spcAft>
            </a:pPr>
            <a:r>
              <a:rPr lang="ru-RU" sz="2000" u="sng" dirty="0" smtClean="0">
                <a:solidFill>
                  <a:srgbClr val="000000"/>
                </a:solidFill>
                <a:latin typeface="Times New Roman"/>
                <a:ea typeface="Calibri"/>
                <a:cs typeface="Times New Roman"/>
              </a:rPr>
              <a:t>Занятия </a:t>
            </a:r>
            <a:r>
              <a:rPr lang="ru-RU" sz="2000" u="sng" dirty="0">
                <a:solidFill>
                  <a:srgbClr val="000000"/>
                </a:solidFill>
                <a:latin typeface="Times New Roman"/>
                <a:ea typeface="Calibri"/>
                <a:cs typeface="Times New Roman"/>
              </a:rPr>
              <a:t>с мячом строятся аналогично занятиям общеразвивающего вида, т.е. состоят из </a:t>
            </a:r>
            <a:r>
              <a:rPr lang="ru-RU" sz="2000" u="sng" dirty="0" smtClean="0">
                <a:solidFill>
                  <a:srgbClr val="000000"/>
                </a:solidFill>
                <a:latin typeface="Times New Roman"/>
                <a:ea typeface="Calibri"/>
                <a:cs typeface="Times New Roman"/>
              </a:rPr>
              <a:t>трёх </a:t>
            </a:r>
            <a:r>
              <a:rPr lang="ru-RU" sz="2000" u="sng" dirty="0">
                <a:solidFill>
                  <a:srgbClr val="000000"/>
                </a:solidFill>
                <a:latin typeface="Times New Roman"/>
                <a:ea typeface="Calibri"/>
                <a:cs typeface="Times New Roman"/>
              </a:rPr>
              <a:t>частей.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Первая (вводная) часть (разминка) занимает 5-7 минут. Включает строевые упражнения, различные виды ходьбы и бега, ОРУ.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Основная часть (13-15 мин) работа с мячом,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Подвижная игра (2-3мин). </a:t>
            </a:r>
            <a:endParaRPr lang="ru-RU" sz="2000" u="sng" dirty="0">
              <a:ea typeface="Calibri"/>
              <a:cs typeface="Times New Roman"/>
            </a:endParaRPr>
          </a:p>
          <a:p>
            <a:pPr>
              <a:lnSpc>
                <a:spcPct val="115000"/>
              </a:lnSpc>
              <a:spcAft>
                <a:spcPts val="0"/>
              </a:spcAft>
            </a:pPr>
            <a:r>
              <a:rPr lang="ru-RU" sz="2000" u="sng" dirty="0">
                <a:solidFill>
                  <a:srgbClr val="000000"/>
                </a:solidFill>
                <a:latin typeface="Times New Roman"/>
                <a:ea typeface="Calibri"/>
                <a:cs typeface="Times New Roman"/>
              </a:rPr>
              <a:t>Заключительная часть (3-5 минут) включает комплекс упражнений на расслабление мышц и снятие утомления. </a:t>
            </a:r>
            <a:endParaRPr lang="ru-RU" sz="2000" u="sng" dirty="0">
              <a:ea typeface="Calibri"/>
              <a:cs typeface="Times New Roman"/>
            </a:endParaRPr>
          </a:p>
          <a:p>
            <a:pPr>
              <a:lnSpc>
                <a:spcPct val="115000"/>
              </a:lnSpc>
              <a:spcAft>
                <a:spcPts val="0"/>
              </a:spcAft>
            </a:pPr>
            <a:endParaRPr lang="ru-RU" sz="2000" dirty="0">
              <a:ea typeface="Calibri"/>
              <a:cs typeface="Times New Roman"/>
            </a:endParaRPr>
          </a:p>
        </p:txBody>
      </p:sp>
    </p:spTree>
    <p:extLst>
      <p:ext uri="{BB962C8B-B14F-4D97-AF65-F5344CB8AC3E}">
        <p14:creationId xmlns:p14="http://schemas.microsoft.com/office/powerpoint/2010/main" val="1697320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6232</Words>
  <Application>Microsoft Office PowerPoint</Application>
  <PresentationFormat>Экран (4:3)</PresentationFormat>
  <Paragraphs>872</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Владимир</cp:lastModifiedBy>
  <cp:revision>26</cp:revision>
  <dcterms:created xsi:type="dcterms:W3CDTF">2017-09-18T10:39:07Z</dcterms:created>
  <dcterms:modified xsi:type="dcterms:W3CDTF">2017-09-25T04:43:21Z</dcterms:modified>
</cp:coreProperties>
</file>